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charset="0"/>
      <p:regular r:id="rId27"/>
    </p:embeddedFont>
    <p:embeddedFont>
      <p:font typeface="Calibri" panose="020F0502020204030204" pitchFamily="34" charset="0"/>
      <p:regular r:id="rId28"/>
      <p:bold r:id="rId29"/>
      <p:italic r:id="rId30"/>
      <p:boldItalic r:id="rId31"/>
    </p:embeddedFont>
    <p:embeddedFont>
      <p:font typeface="Clear Sans" panose="020B0604020202020204" charset="0"/>
      <p:regular r:id="rId32"/>
    </p:embeddedFont>
    <p:embeddedFont>
      <p:font typeface="Clear Sans Bold" panose="020B0604020202020204" charset="0"/>
      <p:regular r:id="rId33"/>
    </p:embeddedFont>
    <p:embeddedFont>
      <p:font typeface="Clear Sans Italics" panose="020B0604020202020204" charset="0"/>
      <p:regular r:id="rId34"/>
    </p:embeddedFont>
    <p:embeddedFont>
      <p:font typeface="Clear Sans Medium" panose="020B0604020202020204" charset="0"/>
      <p:regular r:id="rId35"/>
    </p:embeddedFont>
    <p:embeddedFont>
      <p:font typeface="DM Sans" panose="020B0604020202020204" charset="0"/>
      <p:regular r:id="rId36"/>
    </p:embeddedFont>
    <p:embeddedFont>
      <p:font typeface="DM Sans Bold" panose="020B0604020202020204" charset="0"/>
      <p:regular r:id="rId37"/>
    </p:embeddedFont>
    <p:embeddedFont>
      <p:font typeface="Hammersmith One"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80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6.svg"/><Relationship Id="rId7" Type="http://schemas.openxmlformats.org/officeDocument/2006/relationships/image" Target="../media/image4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docs.google.com/spreadsheets/d/1DUF2isFWsqVSYhbaACYtbgcLi_YjDqpE3GLQIVgkKQg/edit#gid=69851113" TargetMode="External"/><Relationship Id="rId3" Type="http://schemas.openxmlformats.org/officeDocument/2006/relationships/image" Target="../media/image46.svg"/><Relationship Id="rId7" Type="http://schemas.openxmlformats.org/officeDocument/2006/relationships/image" Target="../media/image4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10" Type="http://schemas.openxmlformats.org/officeDocument/2006/relationships/image" Target="../media/image3.svg"/><Relationship Id="rId4" Type="http://schemas.openxmlformats.org/officeDocument/2006/relationships/image" Target="../media/image39.png"/><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docs.google.com/spreadsheets/d/1DUF2isFWsqVSYhbaACYtbgcLi_YjDqpE3GLQIVgkKQg/edit#gid=69851113" TargetMode="External"/><Relationship Id="rId3" Type="http://schemas.openxmlformats.org/officeDocument/2006/relationships/image" Target="../media/image46.svg"/><Relationship Id="rId7" Type="http://schemas.openxmlformats.org/officeDocument/2006/relationships/image" Target="../media/image4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10" Type="http://schemas.openxmlformats.org/officeDocument/2006/relationships/image" Target="../media/image3.svg"/><Relationship Id="rId4" Type="http://schemas.openxmlformats.org/officeDocument/2006/relationships/image" Target="../media/image39.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6.svg"/><Relationship Id="rId7" Type="http://schemas.openxmlformats.org/officeDocument/2006/relationships/image" Target="../media/image4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5.png"/><Relationship Id="rId7" Type="http://schemas.openxmlformats.org/officeDocument/2006/relationships/image" Target="../media/image47.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svg"/><Relationship Id="rId7"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92608" y="3667182"/>
            <a:ext cx="6600111" cy="6861452"/>
          </a:xfrm>
          <a:prstGeom prst="rect">
            <a:avLst/>
          </a:prstGeom>
          <a:solidFill>
            <a:srgbClr val="FFB923"/>
          </a:solidFill>
        </p:spPr>
      </p:sp>
      <p:sp>
        <p:nvSpPr>
          <p:cNvPr id="3" name="Freeform 3"/>
          <p:cNvSpPr/>
          <p:nvPr/>
        </p:nvSpPr>
        <p:spPr>
          <a:xfrm>
            <a:off x="0" y="-224451"/>
            <a:ext cx="18492719" cy="3891633"/>
          </a:xfrm>
          <a:custGeom>
            <a:avLst/>
            <a:gdLst/>
            <a:ahLst/>
            <a:cxnLst/>
            <a:rect l="l" t="t" r="r" b="b"/>
            <a:pathLst>
              <a:path w="18492719" h="3891633">
                <a:moveTo>
                  <a:pt x="0" y="0"/>
                </a:moveTo>
                <a:lnTo>
                  <a:pt x="18492719" y="0"/>
                </a:lnTo>
                <a:lnTo>
                  <a:pt x="18492719" y="3891633"/>
                </a:lnTo>
                <a:lnTo>
                  <a:pt x="0" y="3891633"/>
                </a:lnTo>
                <a:lnTo>
                  <a:pt x="0" y="0"/>
                </a:lnTo>
                <a:close/>
              </a:path>
            </a:pathLst>
          </a:custGeom>
          <a:blipFill>
            <a:blip r:embed="rId2"/>
            <a:stretch>
              <a:fillRect l="-1107" t="-110050" b="-110050"/>
            </a:stretch>
          </a:blipFill>
        </p:spPr>
      </p:sp>
      <p:sp>
        <p:nvSpPr>
          <p:cNvPr id="4" name="AutoShape 4"/>
          <p:cNvSpPr/>
          <p:nvPr/>
        </p:nvSpPr>
        <p:spPr>
          <a:xfrm>
            <a:off x="13514641" y="6808888"/>
            <a:ext cx="3909677" cy="0"/>
          </a:xfrm>
          <a:prstGeom prst="line">
            <a:avLst/>
          </a:prstGeom>
          <a:ln w="19050" cap="rnd">
            <a:solidFill>
              <a:srgbClr val="000000"/>
            </a:solidFill>
            <a:prstDash val="solid"/>
            <a:headEnd type="none" w="sm" len="sm"/>
            <a:tailEnd type="none" w="sm" len="sm"/>
          </a:ln>
        </p:spPr>
      </p:sp>
      <p:grpSp>
        <p:nvGrpSpPr>
          <p:cNvPr id="5" name="Group 5"/>
          <p:cNvGrpSpPr/>
          <p:nvPr/>
        </p:nvGrpSpPr>
        <p:grpSpPr>
          <a:xfrm>
            <a:off x="246034" y="5666450"/>
            <a:ext cx="10509034" cy="3669833"/>
            <a:chOff x="0" y="0"/>
            <a:chExt cx="14012045" cy="4893111"/>
          </a:xfrm>
        </p:grpSpPr>
        <p:sp>
          <p:nvSpPr>
            <p:cNvPr id="6" name="Freeform 6"/>
            <p:cNvSpPr/>
            <p:nvPr/>
          </p:nvSpPr>
          <p:spPr>
            <a:xfrm>
              <a:off x="0" y="4262272"/>
              <a:ext cx="8535982" cy="630839"/>
            </a:xfrm>
            <a:custGeom>
              <a:avLst/>
              <a:gdLst/>
              <a:ahLst/>
              <a:cxnLst/>
              <a:rect l="l" t="t" r="r" b="b"/>
              <a:pathLst>
                <a:path w="8535982" h="630839">
                  <a:moveTo>
                    <a:pt x="0" y="0"/>
                  </a:moveTo>
                  <a:lnTo>
                    <a:pt x="8535982" y="0"/>
                  </a:lnTo>
                  <a:lnTo>
                    <a:pt x="8535982" y="630839"/>
                  </a:lnTo>
                  <a:lnTo>
                    <a:pt x="0" y="630839"/>
                  </a:lnTo>
                  <a:lnTo>
                    <a:pt x="0" y="0"/>
                  </a:lnTo>
                  <a:close/>
                </a:path>
              </a:pathLst>
            </a:custGeom>
            <a:blipFill>
              <a:blip r:embed="rId3">
                <a:extLst>
                  <a:ext uri="{96DAC541-7B7A-43D3-8B79-37D633B846F1}">
                    <asvg:svgBlip xmlns:asvg="http://schemas.microsoft.com/office/drawing/2016/SVG/main" r:embed="rId4"/>
                  </a:ext>
                </a:extLst>
              </a:blip>
              <a:stretch>
                <a:fillRect l="-171" t="-308623" r="-7088" b="-1042730"/>
              </a:stretch>
            </a:blipFill>
          </p:spPr>
        </p:sp>
        <p:sp>
          <p:nvSpPr>
            <p:cNvPr id="7" name="TextBox 7"/>
            <p:cNvSpPr txBox="1"/>
            <p:nvPr/>
          </p:nvSpPr>
          <p:spPr>
            <a:xfrm>
              <a:off x="0" y="408940"/>
              <a:ext cx="14012045" cy="3479309"/>
            </a:xfrm>
            <a:prstGeom prst="rect">
              <a:avLst/>
            </a:prstGeom>
          </p:spPr>
          <p:txBody>
            <a:bodyPr lIns="0" tIns="0" rIns="0" bIns="0" rtlCol="0" anchor="t">
              <a:spAutoFit/>
            </a:bodyPr>
            <a:lstStyle/>
            <a:p>
              <a:pPr marL="0" lvl="0" indent="0" algn="just">
                <a:lnSpc>
                  <a:spcPts val="10098"/>
                </a:lnSpc>
                <a:spcBef>
                  <a:spcPct val="0"/>
                </a:spcBef>
              </a:pPr>
              <a:r>
                <a:rPr lang="en-US" sz="9350" spc="-93">
                  <a:solidFill>
                    <a:srgbClr val="000000"/>
                  </a:solidFill>
                  <a:latin typeface="Hammersmith One"/>
                  <a:ea typeface="Hammersmith One"/>
                  <a:cs typeface="Hammersmith One"/>
                  <a:sym typeface="Hammersmith One"/>
                </a:rPr>
                <a:t>Metodologías de la Auditoria Forense</a:t>
              </a:r>
            </a:p>
          </p:txBody>
        </p:sp>
      </p:grpSp>
      <p:sp>
        <p:nvSpPr>
          <p:cNvPr id="8" name="Freeform 8"/>
          <p:cNvSpPr/>
          <p:nvPr/>
        </p:nvSpPr>
        <p:spPr>
          <a:xfrm>
            <a:off x="12749600" y="4895281"/>
            <a:ext cx="1530081" cy="1260230"/>
          </a:xfrm>
          <a:custGeom>
            <a:avLst/>
            <a:gdLst/>
            <a:ahLst/>
            <a:cxnLst/>
            <a:rect l="l" t="t" r="r" b="b"/>
            <a:pathLst>
              <a:path w="1530081" h="1260230">
                <a:moveTo>
                  <a:pt x="0" y="0"/>
                </a:moveTo>
                <a:lnTo>
                  <a:pt x="1530081" y="0"/>
                </a:lnTo>
                <a:lnTo>
                  <a:pt x="1530081" y="1260231"/>
                </a:lnTo>
                <a:lnTo>
                  <a:pt x="0" y="1260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941048" y="7960352"/>
            <a:ext cx="1886725" cy="2326648"/>
          </a:xfrm>
          <a:custGeom>
            <a:avLst/>
            <a:gdLst/>
            <a:ahLst/>
            <a:cxnLst/>
            <a:rect l="l" t="t" r="r" b="b"/>
            <a:pathLst>
              <a:path w="1886725" h="2326648">
                <a:moveTo>
                  <a:pt x="0" y="0"/>
                </a:moveTo>
                <a:lnTo>
                  <a:pt x="1886725" y="0"/>
                </a:lnTo>
                <a:lnTo>
                  <a:pt x="1886725" y="2326648"/>
                </a:lnTo>
                <a:lnTo>
                  <a:pt x="0" y="2326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755068" y="3775370"/>
            <a:ext cx="839745" cy="839745"/>
          </a:xfrm>
          <a:custGeom>
            <a:avLst/>
            <a:gdLst/>
            <a:ahLst/>
            <a:cxnLst/>
            <a:rect l="l" t="t" r="r" b="b"/>
            <a:pathLst>
              <a:path w="839745" h="839745">
                <a:moveTo>
                  <a:pt x="0" y="0"/>
                </a:moveTo>
                <a:lnTo>
                  <a:pt x="839745" y="0"/>
                </a:lnTo>
                <a:lnTo>
                  <a:pt x="839745" y="839745"/>
                </a:lnTo>
                <a:lnTo>
                  <a:pt x="0" y="839745"/>
                </a:lnTo>
                <a:lnTo>
                  <a:pt x="0" y="0"/>
                </a:lnTo>
                <a:close/>
              </a:path>
            </a:pathLst>
          </a:custGeom>
          <a:blipFill>
            <a:blip r:embed="rId9"/>
            <a:stretch>
              <a:fillRect/>
            </a:stretch>
          </a:blipFill>
        </p:spPr>
      </p:sp>
      <p:sp>
        <p:nvSpPr>
          <p:cNvPr id="11" name="TextBox 11"/>
          <p:cNvSpPr txBox="1"/>
          <p:nvPr/>
        </p:nvSpPr>
        <p:spPr>
          <a:xfrm>
            <a:off x="14279681" y="4992218"/>
            <a:ext cx="2833328" cy="1163293"/>
          </a:xfrm>
          <a:prstGeom prst="rect">
            <a:avLst/>
          </a:prstGeom>
        </p:spPr>
        <p:txBody>
          <a:bodyPr lIns="0" tIns="0" rIns="0" bIns="0" rtlCol="0" anchor="t">
            <a:spAutoFit/>
          </a:bodyPr>
          <a:lstStyle/>
          <a:p>
            <a:pPr algn="ctr">
              <a:lnSpc>
                <a:spcPts val="4656"/>
              </a:lnSpc>
            </a:pPr>
            <a:r>
              <a:rPr lang="en-US" sz="3326">
                <a:solidFill>
                  <a:srgbClr val="000000"/>
                </a:solidFill>
                <a:latin typeface="Clear Sans Bold"/>
                <a:ea typeface="Clear Sans Bold"/>
                <a:cs typeface="Clear Sans Bold"/>
                <a:sym typeface="Clear Sans Bold"/>
              </a:rPr>
              <a:t>AUDITORIA FORENSE</a:t>
            </a:r>
          </a:p>
        </p:txBody>
      </p:sp>
      <p:sp>
        <p:nvSpPr>
          <p:cNvPr id="12" name="TextBox 12"/>
          <p:cNvSpPr txBox="1"/>
          <p:nvPr/>
        </p:nvSpPr>
        <p:spPr>
          <a:xfrm>
            <a:off x="11892608" y="6509084"/>
            <a:ext cx="6600111" cy="4019550"/>
          </a:xfrm>
          <a:prstGeom prst="rect">
            <a:avLst/>
          </a:prstGeom>
        </p:spPr>
        <p:txBody>
          <a:bodyPr lIns="0" tIns="0" rIns="0" bIns="0" rtlCol="0" anchor="t">
            <a:spAutoFit/>
          </a:bodyPr>
          <a:lstStyle/>
          <a:p>
            <a:pPr algn="l">
              <a:lnSpc>
                <a:spcPts val="3599"/>
              </a:lnSpc>
            </a:pPr>
            <a:r>
              <a:rPr lang="en-US" sz="2999">
                <a:solidFill>
                  <a:srgbClr val="000000"/>
                </a:solidFill>
                <a:latin typeface="Clear Sans Bold"/>
                <a:ea typeface="Clear Sans Bold"/>
                <a:cs typeface="Clear Sans Bold"/>
                <a:sym typeface="Clear Sans Bold"/>
              </a:rPr>
              <a:t>Grupo F</a:t>
            </a:r>
          </a:p>
          <a:p>
            <a:pPr algn="l">
              <a:lnSpc>
                <a:spcPts val="3599"/>
              </a:lnSpc>
            </a:pPr>
            <a:r>
              <a:rPr lang="en-US" sz="2999">
                <a:solidFill>
                  <a:srgbClr val="000000"/>
                </a:solidFill>
                <a:latin typeface="Clear Sans Bold"/>
                <a:ea typeface="Clear Sans Bold"/>
                <a:cs typeface="Clear Sans Bold"/>
                <a:sym typeface="Clear Sans Bold"/>
              </a:rPr>
              <a:t>Anthony Gregory Arellano Alvarado</a:t>
            </a:r>
          </a:p>
          <a:p>
            <a:pPr algn="l">
              <a:lnSpc>
                <a:spcPts val="3599"/>
              </a:lnSpc>
            </a:pPr>
            <a:endParaRPr lang="en-US" sz="2999">
              <a:solidFill>
                <a:srgbClr val="000000"/>
              </a:solidFill>
              <a:latin typeface="Clear Sans Bold"/>
              <a:ea typeface="Clear Sans Bold"/>
              <a:cs typeface="Clear Sans Bold"/>
              <a:sym typeface="Clear Sans Bold"/>
            </a:endParaRPr>
          </a:p>
          <a:p>
            <a:pPr algn="l">
              <a:lnSpc>
                <a:spcPts val="3599"/>
              </a:lnSpc>
            </a:pPr>
            <a:r>
              <a:rPr lang="en-US" sz="2999">
                <a:solidFill>
                  <a:srgbClr val="000000"/>
                </a:solidFill>
                <a:latin typeface="Clear Sans Bold"/>
                <a:ea typeface="Clear Sans Bold"/>
                <a:cs typeface="Clear Sans Bold"/>
                <a:sym typeface="Clear Sans Bold"/>
              </a:rPr>
              <a:t>Jhon David Murillo Criollo</a:t>
            </a:r>
          </a:p>
          <a:p>
            <a:pPr algn="l">
              <a:lnSpc>
                <a:spcPts val="3599"/>
              </a:lnSpc>
            </a:pPr>
            <a:endParaRPr lang="en-US" sz="2999">
              <a:solidFill>
                <a:srgbClr val="000000"/>
              </a:solidFill>
              <a:latin typeface="Clear Sans Bold"/>
              <a:ea typeface="Clear Sans Bold"/>
              <a:cs typeface="Clear Sans Bold"/>
              <a:sym typeface="Clear Sans Bold"/>
            </a:endParaRPr>
          </a:p>
          <a:p>
            <a:pPr algn="l">
              <a:lnSpc>
                <a:spcPts val="3599"/>
              </a:lnSpc>
            </a:pPr>
            <a:r>
              <a:rPr lang="en-US" sz="2999">
                <a:solidFill>
                  <a:srgbClr val="000000"/>
                </a:solidFill>
                <a:latin typeface="Clear Sans Bold"/>
                <a:ea typeface="Clear Sans Bold"/>
                <a:cs typeface="Clear Sans Bold"/>
                <a:sym typeface="Clear Sans Bold"/>
              </a:rPr>
              <a:t>Diana Cristina Reyes Moncayo</a:t>
            </a:r>
          </a:p>
          <a:p>
            <a:pPr algn="l">
              <a:lnSpc>
                <a:spcPts val="3599"/>
              </a:lnSpc>
            </a:pPr>
            <a:endParaRPr lang="en-US" sz="2999">
              <a:solidFill>
                <a:srgbClr val="000000"/>
              </a:solidFill>
              <a:latin typeface="Clear Sans Bold"/>
              <a:ea typeface="Clear Sans Bold"/>
              <a:cs typeface="Clear Sans Bold"/>
              <a:sym typeface="Clear Sans Bold"/>
            </a:endParaRPr>
          </a:p>
          <a:p>
            <a:pPr algn="l">
              <a:lnSpc>
                <a:spcPts val="3599"/>
              </a:lnSpc>
            </a:pPr>
            <a:r>
              <a:rPr lang="en-US" sz="2999">
                <a:solidFill>
                  <a:srgbClr val="000000"/>
                </a:solidFill>
                <a:latin typeface="Clear Sans Bold"/>
                <a:ea typeface="Clear Sans Bold"/>
                <a:cs typeface="Clear Sans Bold"/>
                <a:sym typeface="Clear Sans Bold"/>
              </a:rPr>
              <a:t>Fabian Marcelo Rojas Armijos</a:t>
            </a:r>
          </a:p>
          <a:p>
            <a:pPr algn="l">
              <a:lnSpc>
                <a:spcPts val="3599"/>
              </a:lnSpc>
              <a:spcBef>
                <a:spcPct val="0"/>
              </a:spcBef>
            </a:pPr>
            <a:endParaRPr lang="en-US" sz="2999">
              <a:solidFill>
                <a:srgbClr val="000000"/>
              </a:solidFill>
              <a:latin typeface="Clear Sans Bold"/>
              <a:ea typeface="Clear Sans Bold"/>
              <a:cs typeface="Clear Sans Bold"/>
              <a:sym typeface="Clear Sans Bold"/>
            </a:endParaRPr>
          </a:p>
        </p:txBody>
      </p:sp>
      <p:sp>
        <p:nvSpPr>
          <p:cNvPr id="13" name="TextBox 13"/>
          <p:cNvSpPr txBox="1"/>
          <p:nvPr/>
        </p:nvSpPr>
        <p:spPr>
          <a:xfrm>
            <a:off x="1085883" y="3956316"/>
            <a:ext cx="9726368" cy="1250923"/>
          </a:xfrm>
          <a:prstGeom prst="rect">
            <a:avLst/>
          </a:prstGeom>
        </p:spPr>
        <p:txBody>
          <a:bodyPr lIns="0" tIns="0" rIns="0" bIns="0" rtlCol="0" anchor="t">
            <a:spAutoFit/>
          </a:bodyPr>
          <a:lstStyle/>
          <a:p>
            <a:pPr algn="ctr">
              <a:lnSpc>
                <a:spcPts val="5076"/>
              </a:lnSpc>
            </a:pPr>
            <a:r>
              <a:rPr lang="en-US" sz="3626">
                <a:solidFill>
                  <a:srgbClr val="000000"/>
                </a:solidFill>
                <a:latin typeface="Clear Sans Bold"/>
                <a:ea typeface="Clear Sans Bold"/>
                <a:cs typeface="Clear Sans Bold"/>
                <a:sym typeface="Clear Sans Bold"/>
              </a:rPr>
              <a:t>UNIVERSIDAD CATOLICA SANTIAGO DE GUAYAQUIL</a:t>
            </a:r>
          </a:p>
        </p:txBody>
      </p:sp>
      <p:sp>
        <p:nvSpPr>
          <p:cNvPr id="14" name="Freeform 14"/>
          <p:cNvSpPr/>
          <p:nvPr/>
        </p:nvSpPr>
        <p:spPr>
          <a:xfrm>
            <a:off x="246138" y="3775370"/>
            <a:ext cx="839745" cy="839745"/>
          </a:xfrm>
          <a:custGeom>
            <a:avLst/>
            <a:gdLst/>
            <a:ahLst/>
            <a:cxnLst/>
            <a:rect l="l" t="t" r="r" b="b"/>
            <a:pathLst>
              <a:path w="839745" h="839745">
                <a:moveTo>
                  <a:pt x="0" y="0"/>
                </a:moveTo>
                <a:lnTo>
                  <a:pt x="839745" y="0"/>
                </a:lnTo>
                <a:lnTo>
                  <a:pt x="839745" y="839745"/>
                </a:lnTo>
                <a:lnTo>
                  <a:pt x="0" y="839745"/>
                </a:lnTo>
                <a:lnTo>
                  <a:pt x="0" y="0"/>
                </a:lnTo>
                <a:close/>
              </a:path>
            </a:pathLst>
          </a:custGeom>
          <a:blipFill>
            <a:blip r:embed="rId9"/>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4552" y="3977258"/>
            <a:ext cx="8519448" cy="5281042"/>
            <a:chOff x="0" y="0"/>
            <a:chExt cx="11359264" cy="7041390"/>
          </a:xfrm>
        </p:grpSpPr>
        <p:sp>
          <p:nvSpPr>
            <p:cNvPr id="3" name="AutoShape 3"/>
            <p:cNvSpPr/>
            <p:nvPr/>
          </p:nvSpPr>
          <p:spPr>
            <a:xfrm>
              <a:off x="3520695" y="0"/>
              <a:ext cx="7838569" cy="7041390"/>
            </a:xfrm>
            <a:prstGeom prst="rect">
              <a:avLst/>
            </a:prstGeom>
            <a:solidFill>
              <a:srgbClr val="000000"/>
            </a:solidFill>
          </p:spPr>
        </p:sp>
        <p:sp>
          <p:nvSpPr>
            <p:cNvPr id="4" name="Freeform 4"/>
            <p:cNvSpPr/>
            <p:nvPr/>
          </p:nvSpPr>
          <p:spPr>
            <a:xfrm rot="5400000">
              <a:off x="-1760347" y="1760347"/>
              <a:ext cx="7041390" cy="3520695"/>
            </a:xfrm>
            <a:custGeom>
              <a:avLst/>
              <a:gdLst/>
              <a:ahLst/>
              <a:cxnLst/>
              <a:rect l="l" t="t" r="r" b="b"/>
              <a:pathLst>
                <a:path w="7041390" h="3520695">
                  <a:moveTo>
                    <a:pt x="0" y="0"/>
                  </a:moveTo>
                  <a:lnTo>
                    <a:pt x="7041389" y="0"/>
                  </a:lnTo>
                  <a:lnTo>
                    <a:pt x="7041389" y="3520695"/>
                  </a:lnTo>
                  <a:lnTo>
                    <a:pt x="0" y="3520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9144000" y="3977258"/>
            <a:ext cx="8519448" cy="5281042"/>
            <a:chOff x="0" y="0"/>
            <a:chExt cx="11359264" cy="7041390"/>
          </a:xfrm>
        </p:grpSpPr>
        <p:sp>
          <p:nvSpPr>
            <p:cNvPr id="6" name="AutoShape 6"/>
            <p:cNvSpPr/>
            <p:nvPr/>
          </p:nvSpPr>
          <p:spPr>
            <a:xfrm rot="-10800000">
              <a:off x="0" y="0"/>
              <a:ext cx="7838569" cy="7041390"/>
            </a:xfrm>
            <a:prstGeom prst="rect">
              <a:avLst/>
            </a:prstGeom>
            <a:solidFill>
              <a:srgbClr val="FFB923"/>
            </a:solidFill>
          </p:spPr>
        </p:sp>
        <p:sp>
          <p:nvSpPr>
            <p:cNvPr id="7" name="Freeform 7"/>
            <p:cNvSpPr/>
            <p:nvPr/>
          </p:nvSpPr>
          <p:spPr>
            <a:xfrm rot="-5400000">
              <a:off x="6078222" y="1760347"/>
              <a:ext cx="7041390" cy="3520695"/>
            </a:xfrm>
            <a:custGeom>
              <a:avLst/>
              <a:gdLst/>
              <a:ahLst/>
              <a:cxnLst/>
              <a:rect l="l" t="t" r="r" b="b"/>
              <a:pathLst>
                <a:path w="7041390" h="3520695">
                  <a:moveTo>
                    <a:pt x="0" y="0"/>
                  </a:moveTo>
                  <a:lnTo>
                    <a:pt x="7041390" y="0"/>
                  </a:lnTo>
                  <a:lnTo>
                    <a:pt x="7041390" y="3520695"/>
                  </a:lnTo>
                  <a:lnTo>
                    <a:pt x="0" y="352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7342635" y="4816414"/>
            <a:ext cx="3602730" cy="3602730"/>
          </a:xfrm>
          <a:custGeom>
            <a:avLst/>
            <a:gdLst/>
            <a:ahLst/>
            <a:cxnLst/>
            <a:rect l="l" t="t" r="r" b="b"/>
            <a:pathLst>
              <a:path w="3602730" h="3602730">
                <a:moveTo>
                  <a:pt x="0" y="0"/>
                </a:moveTo>
                <a:lnTo>
                  <a:pt x="3602730" y="0"/>
                </a:lnTo>
                <a:lnTo>
                  <a:pt x="3602730" y="3602730"/>
                </a:lnTo>
                <a:lnTo>
                  <a:pt x="0" y="3602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1297790" y="4816414"/>
            <a:ext cx="4757196" cy="3843787"/>
            <a:chOff x="0" y="0"/>
            <a:chExt cx="6342928" cy="5125049"/>
          </a:xfrm>
        </p:grpSpPr>
        <p:sp>
          <p:nvSpPr>
            <p:cNvPr id="10" name="TextBox 10"/>
            <p:cNvSpPr txBox="1"/>
            <p:nvPr/>
          </p:nvSpPr>
          <p:spPr>
            <a:xfrm>
              <a:off x="0" y="-28575"/>
              <a:ext cx="634292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000000"/>
                  </a:solidFill>
                  <a:latin typeface="Clear Sans Medium"/>
                  <a:ea typeface="Clear Sans Medium"/>
                  <a:cs typeface="Clear Sans Medium"/>
                  <a:sym typeface="Clear Sans Medium"/>
                </a:rPr>
                <a:t>ACTIVIDADES COMUNES</a:t>
              </a:r>
            </a:p>
          </p:txBody>
        </p:sp>
        <p:sp>
          <p:nvSpPr>
            <p:cNvPr id="11" name="TextBox 11"/>
            <p:cNvSpPr txBox="1"/>
            <p:nvPr/>
          </p:nvSpPr>
          <p:spPr>
            <a:xfrm>
              <a:off x="0" y="852548"/>
              <a:ext cx="6342928" cy="4272501"/>
            </a:xfrm>
            <a:prstGeom prst="rect">
              <a:avLst/>
            </a:prstGeom>
          </p:spPr>
          <p:txBody>
            <a:bodyPr lIns="0" tIns="0" rIns="0" bIns="0" rtlCol="0" anchor="t">
              <a:spAutoFit/>
            </a:bodyPr>
            <a:lstStyle/>
            <a:p>
              <a:pPr marL="491618" lvl="1" indent="-245809" algn="l">
                <a:lnSpc>
                  <a:spcPts val="3187"/>
                </a:lnSpc>
                <a:buFont typeface="Arial"/>
                <a:buChar char="•"/>
              </a:pPr>
              <a:r>
                <a:rPr lang="en-US" sz="2277">
                  <a:solidFill>
                    <a:srgbClr val="000000"/>
                  </a:solidFill>
                  <a:latin typeface="Clear Sans"/>
                  <a:ea typeface="Clear Sans"/>
                  <a:cs typeface="Clear Sans"/>
                  <a:sym typeface="Clear Sans"/>
                </a:rPr>
                <a:t>Comprende la preparación para el análisis en un entorno de trabajo adecuado</a:t>
              </a:r>
            </a:p>
            <a:p>
              <a:pPr marL="491618" lvl="1" indent="-245809" algn="l">
                <a:lnSpc>
                  <a:spcPts val="3187"/>
                </a:lnSpc>
                <a:buFont typeface="Arial"/>
                <a:buChar char="•"/>
              </a:pPr>
              <a:r>
                <a:rPr lang="en-US" sz="2277">
                  <a:solidFill>
                    <a:srgbClr val="000000"/>
                  </a:solidFill>
                  <a:latin typeface="Clear Sans"/>
                  <a:ea typeface="Clear Sans"/>
                  <a:cs typeface="Clear Sans"/>
                  <a:sym typeface="Clear Sans"/>
                </a:rPr>
                <a:t>La reconstrucción de la secuencia temporal del ataque</a:t>
              </a:r>
            </a:p>
            <a:p>
              <a:pPr marL="491618" lvl="1" indent="-245809" algn="l">
                <a:lnSpc>
                  <a:spcPts val="3187"/>
                </a:lnSpc>
                <a:buFont typeface="Arial"/>
                <a:buChar char="•"/>
              </a:pPr>
              <a:r>
                <a:rPr lang="en-US" sz="2277">
                  <a:solidFill>
                    <a:srgbClr val="000000"/>
                  </a:solidFill>
                  <a:latin typeface="Clear Sans"/>
                  <a:ea typeface="Clear Sans"/>
                  <a:cs typeface="Clear Sans"/>
                  <a:sym typeface="Clear Sans"/>
                </a:rPr>
                <a:t>a determinación de cómo se realizó la ejecución de los procedimientos</a:t>
              </a:r>
            </a:p>
          </p:txBody>
        </p:sp>
      </p:grpSp>
      <p:grpSp>
        <p:nvGrpSpPr>
          <p:cNvPr id="12" name="Group 12"/>
          <p:cNvGrpSpPr/>
          <p:nvPr/>
        </p:nvGrpSpPr>
        <p:grpSpPr>
          <a:xfrm>
            <a:off x="2290899" y="5065267"/>
            <a:ext cx="4699311" cy="3122209"/>
            <a:chOff x="0" y="0"/>
            <a:chExt cx="6265748" cy="4162945"/>
          </a:xfrm>
        </p:grpSpPr>
        <p:sp>
          <p:nvSpPr>
            <p:cNvPr id="13" name="TextBox 13"/>
            <p:cNvSpPr txBox="1"/>
            <p:nvPr/>
          </p:nvSpPr>
          <p:spPr>
            <a:xfrm>
              <a:off x="0" y="-28575"/>
              <a:ext cx="626574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B923"/>
                  </a:solidFill>
                  <a:latin typeface="Clear Sans Medium"/>
                  <a:ea typeface="Clear Sans Medium"/>
                  <a:cs typeface="Clear Sans Medium"/>
                  <a:sym typeface="Clear Sans Medium"/>
                </a:rPr>
                <a:t>ACTIVIDES COMUNES</a:t>
              </a:r>
            </a:p>
          </p:txBody>
        </p:sp>
        <p:sp>
          <p:nvSpPr>
            <p:cNvPr id="14" name="TextBox 14"/>
            <p:cNvSpPr txBox="1"/>
            <p:nvPr/>
          </p:nvSpPr>
          <p:spPr>
            <a:xfrm>
              <a:off x="0" y="843023"/>
              <a:ext cx="6265748" cy="3319922"/>
            </a:xfrm>
            <a:prstGeom prst="rect">
              <a:avLst/>
            </a:prstGeom>
          </p:spPr>
          <p:txBody>
            <a:bodyPr lIns="0" tIns="0" rIns="0" bIns="0" rtlCol="0" anchor="t">
              <a:spAutoFit/>
            </a:bodyPr>
            <a:lstStyle/>
            <a:p>
              <a:pPr marL="513207" lvl="1" indent="-256603" algn="l">
                <a:lnSpc>
                  <a:spcPts val="3327"/>
                </a:lnSpc>
                <a:buFont typeface="Arial"/>
                <a:buChar char="•"/>
              </a:pPr>
              <a:r>
                <a:rPr lang="en-US" sz="2377">
                  <a:solidFill>
                    <a:srgbClr val="FFFFFF"/>
                  </a:solidFill>
                  <a:latin typeface="Clear Sans"/>
                  <a:ea typeface="Clear Sans"/>
                  <a:cs typeface="Clear Sans"/>
                  <a:sym typeface="Clear Sans"/>
                </a:rPr>
                <a:t>Identificar las señales del incidente o ataque respecto a fraudes</a:t>
              </a:r>
            </a:p>
            <a:p>
              <a:pPr marL="513207" lvl="1" indent="-256603" algn="l">
                <a:lnSpc>
                  <a:spcPts val="3327"/>
                </a:lnSpc>
                <a:buFont typeface="Arial"/>
                <a:buChar char="•"/>
              </a:pPr>
              <a:r>
                <a:rPr lang="en-US" sz="2377">
                  <a:solidFill>
                    <a:srgbClr val="FFFFFF"/>
                  </a:solidFill>
                  <a:latin typeface="Clear Sans"/>
                  <a:ea typeface="Clear Sans"/>
                  <a:cs typeface="Clear Sans"/>
                  <a:sym typeface="Clear Sans"/>
                </a:rPr>
                <a:t>Se recopila la evidencia necesaria para sustentar el proceso de la metodologia</a:t>
              </a:r>
            </a:p>
          </p:txBody>
        </p:sp>
      </p:grpSp>
      <p:sp>
        <p:nvSpPr>
          <p:cNvPr id="15" name="TextBox 15"/>
          <p:cNvSpPr txBox="1"/>
          <p:nvPr/>
        </p:nvSpPr>
        <p:spPr>
          <a:xfrm rot="5460628">
            <a:off x="7377244" y="6039138"/>
            <a:ext cx="178580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Primera Etapa</a:t>
            </a:r>
          </a:p>
        </p:txBody>
      </p:sp>
      <p:sp>
        <p:nvSpPr>
          <p:cNvPr id="16" name="Freeform 16"/>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8">
              <a:extLst>
                <a:ext uri="{96DAC541-7B7A-43D3-8B79-37D633B846F1}">
                  <asvg:svgBlip xmlns:asvg="http://schemas.microsoft.com/office/drawing/2016/SVG/main" r:embed="rId9"/>
                </a:ext>
              </a:extLst>
            </a:blip>
            <a:stretch>
              <a:fillRect l="-171" t="-308623" r="-7088" b="-1042730"/>
            </a:stretch>
          </a:blipFill>
        </p:spPr>
      </p:sp>
      <p:grpSp>
        <p:nvGrpSpPr>
          <p:cNvPr id="17" name="Group 17"/>
          <p:cNvGrpSpPr/>
          <p:nvPr/>
        </p:nvGrpSpPr>
        <p:grpSpPr>
          <a:xfrm>
            <a:off x="2290899" y="1028700"/>
            <a:ext cx="13990690" cy="2682355"/>
            <a:chOff x="0" y="0"/>
            <a:chExt cx="18654253" cy="3576473"/>
          </a:xfrm>
        </p:grpSpPr>
        <p:sp>
          <p:nvSpPr>
            <p:cNvPr id="18" name="TextBox 18"/>
            <p:cNvSpPr txBox="1"/>
            <p:nvPr/>
          </p:nvSpPr>
          <p:spPr>
            <a:xfrm>
              <a:off x="747" y="57150"/>
              <a:ext cx="18653506" cy="2465920"/>
            </a:xfrm>
            <a:prstGeom prst="rect">
              <a:avLst/>
            </a:prstGeom>
          </p:spPr>
          <p:txBody>
            <a:bodyPr lIns="0" tIns="0" rIns="0" bIns="0" rtlCol="0" anchor="t">
              <a:spAutoFit/>
            </a:bodyPr>
            <a:lstStyle/>
            <a:p>
              <a:pPr marL="0" lvl="0" indent="0" algn="ctr">
                <a:lnSpc>
                  <a:spcPts val="7150"/>
                </a:lnSpc>
                <a:spcBef>
                  <a:spcPct val="0"/>
                </a:spcBef>
              </a:pPr>
              <a:r>
                <a:rPr lang="en-US" sz="6500">
                  <a:solidFill>
                    <a:srgbClr val="000000"/>
                  </a:solidFill>
                  <a:latin typeface="Hammersmith One"/>
                  <a:ea typeface="Hammersmith One"/>
                  <a:cs typeface="Hammersmith One"/>
                  <a:sym typeface="Hammersmith One"/>
                </a:rPr>
                <a:t>Actividades Comunes sobre las diferentes fases de la metodologia</a:t>
              </a:r>
            </a:p>
          </p:txBody>
        </p:sp>
        <p:sp>
          <p:nvSpPr>
            <p:cNvPr id="19" name="TextBox 19"/>
            <p:cNvSpPr txBox="1"/>
            <p:nvPr/>
          </p:nvSpPr>
          <p:spPr>
            <a:xfrm>
              <a:off x="0" y="2909723"/>
              <a:ext cx="18654253" cy="666750"/>
            </a:xfrm>
            <a:prstGeom prst="rect">
              <a:avLst/>
            </a:prstGeom>
          </p:spPr>
          <p:txBody>
            <a:bodyPr lIns="0" tIns="0" rIns="0" bIns="0" rtlCol="0" anchor="t">
              <a:spAutoFit/>
            </a:bodyPr>
            <a:lstStyle/>
            <a:p>
              <a:pPr algn="ctr">
                <a:lnSpc>
                  <a:spcPts val="4200"/>
                </a:lnSpc>
              </a:pPr>
              <a:endParaRPr/>
            </a:p>
          </p:txBody>
        </p:sp>
      </p:grpSp>
      <p:sp>
        <p:nvSpPr>
          <p:cNvPr id="20" name="TextBox 20"/>
          <p:cNvSpPr txBox="1"/>
          <p:nvPr/>
        </p:nvSpPr>
        <p:spPr>
          <a:xfrm rot="-5400000">
            <a:off x="8986856" y="6030213"/>
            <a:ext cx="211009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Segunda Etapa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977258"/>
            <a:ext cx="8519448" cy="5281042"/>
            <a:chOff x="0" y="0"/>
            <a:chExt cx="11359264" cy="7041390"/>
          </a:xfrm>
        </p:grpSpPr>
        <p:sp>
          <p:nvSpPr>
            <p:cNvPr id="3" name="AutoShape 3"/>
            <p:cNvSpPr/>
            <p:nvPr/>
          </p:nvSpPr>
          <p:spPr>
            <a:xfrm rot="-10800000">
              <a:off x="0" y="0"/>
              <a:ext cx="7838569" cy="7041390"/>
            </a:xfrm>
            <a:prstGeom prst="rect">
              <a:avLst/>
            </a:prstGeom>
            <a:solidFill>
              <a:srgbClr val="FFB923"/>
            </a:solidFill>
          </p:spPr>
        </p:sp>
        <p:sp>
          <p:nvSpPr>
            <p:cNvPr id="4" name="Freeform 4"/>
            <p:cNvSpPr/>
            <p:nvPr/>
          </p:nvSpPr>
          <p:spPr>
            <a:xfrm rot="-5400000">
              <a:off x="6078222" y="1760347"/>
              <a:ext cx="7041390" cy="3520695"/>
            </a:xfrm>
            <a:custGeom>
              <a:avLst/>
              <a:gdLst/>
              <a:ahLst/>
              <a:cxnLst/>
              <a:rect l="l" t="t" r="r" b="b"/>
              <a:pathLst>
                <a:path w="7041390" h="3520695">
                  <a:moveTo>
                    <a:pt x="0" y="0"/>
                  </a:moveTo>
                  <a:lnTo>
                    <a:pt x="7041390" y="0"/>
                  </a:lnTo>
                  <a:lnTo>
                    <a:pt x="7041390" y="3520695"/>
                  </a:lnTo>
                  <a:lnTo>
                    <a:pt x="0" y="3520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624552" y="3977258"/>
            <a:ext cx="8519448" cy="5281042"/>
            <a:chOff x="0" y="0"/>
            <a:chExt cx="11359264" cy="7041390"/>
          </a:xfrm>
        </p:grpSpPr>
        <p:sp>
          <p:nvSpPr>
            <p:cNvPr id="6" name="AutoShape 6"/>
            <p:cNvSpPr/>
            <p:nvPr/>
          </p:nvSpPr>
          <p:spPr>
            <a:xfrm>
              <a:off x="3520695" y="0"/>
              <a:ext cx="7838569" cy="7041390"/>
            </a:xfrm>
            <a:prstGeom prst="rect">
              <a:avLst/>
            </a:prstGeom>
            <a:solidFill>
              <a:srgbClr val="000000"/>
            </a:solidFill>
          </p:spPr>
        </p:sp>
        <p:sp>
          <p:nvSpPr>
            <p:cNvPr id="7" name="Freeform 7"/>
            <p:cNvSpPr/>
            <p:nvPr/>
          </p:nvSpPr>
          <p:spPr>
            <a:xfrm rot="5400000">
              <a:off x="-1760347" y="1760347"/>
              <a:ext cx="7041390" cy="3520695"/>
            </a:xfrm>
            <a:custGeom>
              <a:avLst/>
              <a:gdLst/>
              <a:ahLst/>
              <a:cxnLst/>
              <a:rect l="l" t="t" r="r" b="b"/>
              <a:pathLst>
                <a:path w="7041390" h="3520695">
                  <a:moveTo>
                    <a:pt x="0" y="0"/>
                  </a:moveTo>
                  <a:lnTo>
                    <a:pt x="7041389" y="0"/>
                  </a:lnTo>
                  <a:lnTo>
                    <a:pt x="7041389" y="3520695"/>
                  </a:lnTo>
                  <a:lnTo>
                    <a:pt x="0" y="352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7342635" y="4816414"/>
            <a:ext cx="3602730" cy="3602730"/>
          </a:xfrm>
          <a:custGeom>
            <a:avLst/>
            <a:gdLst/>
            <a:ahLst/>
            <a:cxnLst/>
            <a:rect l="l" t="t" r="r" b="b"/>
            <a:pathLst>
              <a:path w="3602730" h="3602730">
                <a:moveTo>
                  <a:pt x="0" y="0"/>
                </a:moveTo>
                <a:lnTo>
                  <a:pt x="3602730" y="0"/>
                </a:lnTo>
                <a:lnTo>
                  <a:pt x="3602730" y="3602730"/>
                </a:lnTo>
                <a:lnTo>
                  <a:pt x="0" y="3602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1297790" y="4847124"/>
            <a:ext cx="4757196" cy="3541309"/>
            <a:chOff x="0" y="0"/>
            <a:chExt cx="6342928" cy="4721745"/>
          </a:xfrm>
        </p:grpSpPr>
        <p:sp>
          <p:nvSpPr>
            <p:cNvPr id="10" name="TextBox 10"/>
            <p:cNvSpPr txBox="1"/>
            <p:nvPr/>
          </p:nvSpPr>
          <p:spPr>
            <a:xfrm>
              <a:off x="0" y="-28575"/>
              <a:ext cx="634292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000000"/>
                  </a:solidFill>
                  <a:latin typeface="Clear Sans Medium"/>
                  <a:ea typeface="Clear Sans Medium"/>
                  <a:cs typeface="Clear Sans Medium"/>
                  <a:sym typeface="Clear Sans Medium"/>
                </a:rPr>
                <a:t>ACTIVIDADES COMUNES</a:t>
              </a:r>
            </a:p>
          </p:txBody>
        </p:sp>
        <p:sp>
          <p:nvSpPr>
            <p:cNvPr id="11" name="TextBox 11"/>
            <p:cNvSpPr txBox="1"/>
            <p:nvPr/>
          </p:nvSpPr>
          <p:spPr>
            <a:xfrm>
              <a:off x="0" y="843023"/>
              <a:ext cx="6342928" cy="3878722"/>
            </a:xfrm>
            <a:prstGeom prst="rect">
              <a:avLst/>
            </a:prstGeom>
          </p:spPr>
          <p:txBody>
            <a:bodyPr lIns="0" tIns="0" rIns="0" bIns="0" rtlCol="0" anchor="t">
              <a:spAutoFit/>
            </a:bodyPr>
            <a:lstStyle/>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Implica el uso de formularios de registro del incidente</a:t>
              </a:r>
            </a:p>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Elaboración de informes técnicos y ejecutivos que resuman los hallazgo</a:t>
              </a:r>
            </a:p>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Reporte del impacto del incidente.</a:t>
              </a:r>
            </a:p>
          </p:txBody>
        </p:sp>
      </p:grpSp>
      <p:grpSp>
        <p:nvGrpSpPr>
          <p:cNvPr id="12" name="Group 12"/>
          <p:cNvGrpSpPr/>
          <p:nvPr/>
        </p:nvGrpSpPr>
        <p:grpSpPr>
          <a:xfrm>
            <a:off x="2338524" y="4721097"/>
            <a:ext cx="4699311" cy="3810549"/>
            <a:chOff x="0" y="0"/>
            <a:chExt cx="6265748" cy="5080732"/>
          </a:xfrm>
        </p:grpSpPr>
        <p:sp>
          <p:nvSpPr>
            <p:cNvPr id="13" name="TextBox 13"/>
            <p:cNvSpPr txBox="1"/>
            <p:nvPr/>
          </p:nvSpPr>
          <p:spPr>
            <a:xfrm>
              <a:off x="0" y="-28575"/>
              <a:ext cx="626574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B923"/>
                  </a:solidFill>
                  <a:latin typeface="Clear Sans Medium"/>
                  <a:ea typeface="Clear Sans Medium"/>
                  <a:cs typeface="Clear Sans Medium"/>
                  <a:sym typeface="Clear Sans Medium"/>
                </a:rPr>
                <a:t>ACTIVIDES COMUNES</a:t>
              </a:r>
            </a:p>
          </p:txBody>
        </p:sp>
        <p:sp>
          <p:nvSpPr>
            <p:cNvPr id="14" name="TextBox 14"/>
            <p:cNvSpPr txBox="1"/>
            <p:nvPr/>
          </p:nvSpPr>
          <p:spPr>
            <a:xfrm>
              <a:off x="0" y="852548"/>
              <a:ext cx="6265748" cy="4228184"/>
            </a:xfrm>
            <a:prstGeom prst="rect">
              <a:avLst/>
            </a:prstGeom>
          </p:spPr>
          <p:txBody>
            <a:bodyPr lIns="0" tIns="0" rIns="0" bIns="0" rtlCol="0" anchor="t">
              <a:spAutoFit/>
            </a:bodyPr>
            <a:lstStyle/>
            <a:p>
              <a:pPr marL="491617" lvl="1" indent="-245809" algn="l">
                <a:lnSpc>
                  <a:spcPts val="3187"/>
                </a:lnSpc>
                <a:buFont typeface="Arial"/>
                <a:buChar char="•"/>
              </a:pPr>
              <a:r>
                <a:rPr lang="en-US" sz="2277">
                  <a:solidFill>
                    <a:srgbClr val="FFFFFF"/>
                  </a:solidFill>
                  <a:latin typeface="Clear Sans"/>
                  <a:ea typeface="Clear Sans"/>
                  <a:cs typeface="Clear Sans"/>
                  <a:sym typeface="Clear Sans"/>
                </a:rPr>
                <a:t>Comprende la preparación para el análisis en un entorno de trabajo adecuado</a:t>
              </a:r>
            </a:p>
            <a:p>
              <a:pPr marL="491617" lvl="1" indent="-245809" algn="l">
                <a:lnSpc>
                  <a:spcPts val="3187"/>
                </a:lnSpc>
                <a:buFont typeface="Arial"/>
                <a:buChar char="•"/>
              </a:pPr>
              <a:r>
                <a:rPr lang="en-US" sz="2277">
                  <a:solidFill>
                    <a:srgbClr val="FFFFFF"/>
                  </a:solidFill>
                  <a:latin typeface="Clear Sans"/>
                  <a:ea typeface="Clear Sans"/>
                  <a:cs typeface="Clear Sans"/>
                  <a:sym typeface="Clear Sans"/>
                </a:rPr>
                <a:t>La reconstrucción de la secuencia temporal del ataque</a:t>
              </a:r>
            </a:p>
            <a:p>
              <a:pPr marL="491617" lvl="1" indent="-245809" algn="l">
                <a:lnSpc>
                  <a:spcPts val="3187"/>
                </a:lnSpc>
                <a:buFont typeface="Arial"/>
                <a:buChar char="•"/>
              </a:pPr>
              <a:r>
                <a:rPr lang="en-US" sz="2277">
                  <a:solidFill>
                    <a:srgbClr val="FFFFFF"/>
                  </a:solidFill>
                  <a:latin typeface="Clear Sans"/>
                  <a:ea typeface="Clear Sans"/>
                  <a:cs typeface="Clear Sans"/>
                  <a:sym typeface="Clear Sans"/>
                </a:rPr>
                <a:t>a determinación de cómo se realizó la ejecución de los procedimientos</a:t>
              </a:r>
            </a:p>
          </p:txBody>
        </p:sp>
      </p:grpSp>
      <p:sp>
        <p:nvSpPr>
          <p:cNvPr id="15" name="TextBox 15"/>
          <p:cNvSpPr txBox="1"/>
          <p:nvPr/>
        </p:nvSpPr>
        <p:spPr>
          <a:xfrm rot="5460628">
            <a:off x="7377244" y="6039138"/>
            <a:ext cx="178580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Tercera Etapa</a:t>
            </a:r>
          </a:p>
        </p:txBody>
      </p:sp>
      <p:sp>
        <p:nvSpPr>
          <p:cNvPr id="16" name="Freeform 16"/>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8">
              <a:extLst>
                <a:ext uri="{96DAC541-7B7A-43D3-8B79-37D633B846F1}">
                  <asvg:svgBlip xmlns:asvg="http://schemas.microsoft.com/office/drawing/2016/SVG/main" r:embed="rId9"/>
                </a:ext>
              </a:extLst>
            </a:blip>
            <a:stretch>
              <a:fillRect l="-171" t="-308623" r="-7088" b="-1042730"/>
            </a:stretch>
          </a:blipFill>
        </p:spPr>
      </p:sp>
      <p:sp>
        <p:nvSpPr>
          <p:cNvPr id="17" name="TextBox 17"/>
          <p:cNvSpPr txBox="1"/>
          <p:nvPr/>
        </p:nvSpPr>
        <p:spPr>
          <a:xfrm>
            <a:off x="2064857" y="1085850"/>
            <a:ext cx="13990129" cy="1835152"/>
          </a:xfrm>
          <a:prstGeom prst="rect">
            <a:avLst/>
          </a:prstGeom>
        </p:spPr>
        <p:txBody>
          <a:bodyPr lIns="0" tIns="0" rIns="0" bIns="0" rtlCol="0" anchor="t">
            <a:spAutoFit/>
          </a:bodyPr>
          <a:lstStyle/>
          <a:p>
            <a:pPr marL="0" lvl="0" indent="0" algn="ctr">
              <a:lnSpc>
                <a:spcPts val="7150"/>
              </a:lnSpc>
              <a:spcBef>
                <a:spcPct val="0"/>
              </a:spcBef>
            </a:pPr>
            <a:r>
              <a:rPr lang="en-US" sz="6500">
                <a:solidFill>
                  <a:srgbClr val="000000"/>
                </a:solidFill>
                <a:latin typeface="Hammersmith One"/>
                <a:ea typeface="Hammersmith One"/>
                <a:cs typeface="Hammersmith One"/>
                <a:sym typeface="Hammersmith One"/>
              </a:rPr>
              <a:t>Actividades Comunes sobre las diferentes fases de la metodologia</a:t>
            </a:r>
          </a:p>
        </p:txBody>
      </p:sp>
      <p:sp>
        <p:nvSpPr>
          <p:cNvPr id="18" name="TextBox 18"/>
          <p:cNvSpPr txBox="1"/>
          <p:nvPr/>
        </p:nvSpPr>
        <p:spPr>
          <a:xfrm rot="-5400000">
            <a:off x="8986856" y="6030213"/>
            <a:ext cx="211009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Cuarta Etapa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71656" y="3637546"/>
            <a:ext cx="8711383" cy="0"/>
          </a:xfrm>
          <a:prstGeom prst="line">
            <a:avLst/>
          </a:prstGeom>
          <a:ln w="19050" cap="rnd">
            <a:solidFill>
              <a:srgbClr val="FFB923"/>
            </a:solidFill>
            <a:prstDash val="solid"/>
            <a:headEnd type="none" w="sm" len="sm"/>
            <a:tailEnd type="none" w="sm" len="sm"/>
          </a:ln>
        </p:spPr>
      </p:sp>
      <p:sp>
        <p:nvSpPr>
          <p:cNvPr id="3" name="AutoShape 3"/>
          <p:cNvSpPr/>
          <p:nvPr/>
        </p:nvSpPr>
        <p:spPr>
          <a:xfrm>
            <a:off x="8371656" y="6630404"/>
            <a:ext cx="8711383" cy="0"/>
          </a:xfrm>
          <a:prstGeom prst="line">
            <a:avLst/>
          </a:prstGeom>
          <a:ln w="19050" cap="rnd">
            <a:solidFill>
              <a:srgbClr val="FFB923"/>
            </a:solidFill>
            <a:prstDash val="solid"/>
            <a:headEnd type="none" w="sm" len="sm"/>
            <a:tailEnd type="none" w="sm" len="sm"/>
          </a:ln>
        </p:spPr>
      </p:sp>
      <p:sp>
        <p:nvSpPr>
          <p:cNvPr id="4" name="AutoShape 4"/>
          <p:cNvSpPr/>
          <p:nvPr/>
        </p:nvSpPr>
        <p:spPr>
          <a:xfrm>
            <a:off x="-242146" y="-201788"/>
            <a:ext cx="7408840" cy="10690576"/>
          </a:xfrm>
          <a:prstGeom prst="rect">
            <a:avLst/>
          </a:prstGeom>
          <a:solidFill>
            <a:srgbClr val="FFB923"/>
          </a:solidFill>
        </p:spPr>
      </p:sp>
      <p:sp>
        <p:nvSpPr>
          <p:cNvPr id="5" name="Freeform 5"/>
          <p:cNvSpPr/>
          <p:nvPr/>
        </p:nvSpPr>
        <p:spPr>
          <a:xfrm rot="5400000">
            <a:off x="6386" y="1296104"/>
            <a:ext cx="689712" cy="702485"/>
          </a:xfrm>
          <a:custGeom>
            <a:avLst/>
            <a:gdLst/>
            <a:ahLst/>
            <a:cxnLst/>
            <a:rect l="l" t="t" r="r" b="b"/>
            <a:pathLst>
              <a:path w="689712" h="702485">
                <a:moveTo>
                  <a:pt x="0" y="0"/>
                </a:moveTo>
                <a:lnTo>
                  <a:pt x="689713" y="0"/>
                </a:lnTo>
                <a:lnTo>
                  <a:pt x="689713" y="702485"/>
                </a:lnTo>
                <a:lnTo>
                  <a:pt x="0" y="702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371656" y="750617"/>
            <a:ext cx="8711383" cy="2782154"/>
            <a:chOff x="0" y="0"/>
            <a:chExt cx="11615177" cy="3709539"/>
          </a:xfrm>
        </p:grpSpPr>
        <p:sp>
          <p:nvSpPr>
            <p:cNvPr id="7" name="TextBox 7"/>
            <p:cNvSpPr txBox="1"/>
            <p:nvPr/>
          </p:nvSpPr>
          <p:spPr>
            <a:xfrm>
              <a:off x="0" y="-28575"/>
              <a:ext cx="11615177" cy="1493308"/>
            </a:xfrm>
            <a:prstGeom prst="rect">
              <a:avLst/>
            </a:prstGeom>
          </p:spPr>
          <p:txBody>
            <a:bodyPr lIns="0" tIns="0" rIns="0" bIns="0" rtlCol="0" anchor="t">
              <a:spAutoFit/>
            </a:bodyPr>
            <a:lstStyle/>
            <a:p>
              <a:pPr algn="l">
                <a:lnSpc>
                  <a:spcPts val="4550"/>
                </a:lnSpc>
              </a:pPr>
              <a:r>
                <a:rPr lang="en-US" sz="3500">
                  <a:solidFill>
                    <a:srgbClr val="000000"/>
                  </a:solidFill>
                  <a:latin typeface="Hammersmith One"/>
                  <a:ea typeface="Hammersmith One"/>
                  <a:cs typeface="Hammersmith One"/>
                  <a:sym typeface="Hammersmith One"/>
                </a:rPr>
                <a:t>Identificación del Incidente/riesgos de fraude</a:t>
              </a:r>
            </a:p>
          </p:txBody>
        </p:sp>
        <p:sp>
          <p:nvSpPr>
            <p:cNvPr id="8" name="TextBox 8"/>
            <p:cNvSpPr txBox="1"/>
            <p:nvPr/>
          </p:nvSpPr>
          <p:spPr>
            <a:xfrm>
              <a:off x="0" y="1655314"/>
              <a:ext cx="11615177" cy="2005965"/>
            </a:xfrm>
            <a:prstGeom prst="rect">
              <a:avLst/>
            </a:prstGeom>
          </p:spPr>
          <p:txBody>
            <a:bodyPr lIns="0" tIns="0" rIns="0" bIns="0" rtlCol="0" anchor="t">
              <a:spAutoFit/>
            </a:bodyPr>
            <a:lstStyle/>
            <a:p>
              <a:pPr marL="0" lvl="0" indent="0" algn="l">
                <a:lnSpc>
                  <a:spcPts val="4094"/>
                </a:lnSpc>
                <a:spcBef>
                  <a:spcPct val="0"/>
                </a:spcBef>
              </a:pPr>
              <a:r>
                <a:rPr lang="en-US" sz="2925">
                  <a:solidFill>
                    <a:srgbClr val="000000"/>
                  </a:solidFill>
                  <a:latin typeface="Clear Sans"/>
                  <a:ea typeface="Clear Sans"/>
                  <a:cs typeface="Clear Sans"/>
                  <a:sym typeface="Clear Sans"/>
                </a:rPr>
                <a:t>Involucra la detección y recolección de evidencias para determinar la naturaleza y el alcance del incidente de seguridad informática.</a:t>
              </a:r>
            </a:p>
          </p:txBody>
        </p:sp>
      </p:grpSp>
      <p:grpSp>
        <p:nvGrpSpPr>
          <p:cNvPr id="9" name="Group 9"/>
          <p:cNvGrpSpPr/>
          <p:nvPr/>
        </p:nvGrpSpPr>
        <p:grpSpPr>
          <a:xfrm>
            <a:off x="8371656" y="4357549"/>
            <a:ext cx="8711383" cy="2229704"/>
            <a:chOff x="0" y="0"/>
            <a:chExt cx="11615177" cy="2972939"/>
          </a:xfrm>
        </p:grpSpPr>
        <p:sp>
          <p:nvSpPr>
            <p:cNvPr id="10" name="TextBox 10"/>
            <p:cNvSpPr txBox="1"/>
            <p:nvPr/>
          </p:nvSpPr>
          <p:spPr>
            <a:xfrm>
              <a:off x="0" y="-28575"/>
              <a:ext cx="11615177" cy="731308"/>
            </a:xfrm>
            <a:prstGeom prst="rect">
              <a:avLst/>
            </a:prstGeom>
          </p:spPr>
          <p:txBody>
            <a:bodyPr lIns="0" tIns="0" rIns="0" bIns="0" rtlCol="0" anchor="t">
              <a:spAutoFit/>
            </a:bodyPr>
            <a:lstStyle/>
            <a:p>
              <a:pPr algn="l">
                <a:lnSpc>
                  <a:spcPts val="4550"/>
                </a:lnSpc>
              </a:pPr>
              <a:r>
                <a:rPr lang="en-US" sz="3500">
                  <a:solidFill>
                    <a:srgbClr val="000000"/>
                  </a:solidFill>
                  <a:latin typeface="Hammersmith One"/>
                  <a:ea typeface="Hammersmith One"/>
                  <a:cs typeface="Hammersmith One"/>
                  <a:sym typeface="Hammersmith One"/>
                </a:rPr>
                <a:t>Análisis de la Evidencia obtenida</a:t>
              </a:r>
            </a:p>
          </p:txBody>
        </p:sp>
        <p:sp>
          <p:nvSpPr>
            <p:cNvPr id="11" name="TextBox 11"/>
            <p:cNvSpPr txBox="1"/>
            <p:nvPr/>
          </p:nvSpPr>
          <p:spPr>
            <a:xfrm>
              <a:off x="0" y="883789"/>
              <a:ext cx="11615177" cy="2089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Clear Sans"/>
                  <a:ea typeface="Clear Sans"/>
                  <a:cs typeface="Clear Sans"/>
                  <a:sym typeface="Clear Sans"/>
                </a:rPr>
                <a:t>Consiste en examinar las pruebas recopiladas para reconstruir los eventos, identificar a los autores y evaluar el impacto en el sistema.</a:t>
              </a:r>
            </a:p>
          </p:txBody>
        </p:sp>
      </p:grpSp>
      <p:grpSp>
        <p:nvGrpSpPr>
          <p:cNvPr id="12" name="Group 12"/>
          <p:cNvGrpSpPr/>
          <p:nvPr/>
        </p:nvGrpSpPr>
        <p:grpSpPr>
          <a:xfrm>
            <a:off x="8371656" y="7179946"/>
            <a:ext cx="8711383" cy="2229704"/>
            <a:chOff x="0" y="0"/>
            <a:chExt cx="11615177" cy="2972939"/>
          </a:xfrm>
        </p:grpSpPr>
        <p:sp>
          <p:nvSpPr>
            <p:cNvPr id="13" name="TextBox 13"/>
            <p:cNvSpPr txBox="1"/>
            <p:nvPr/>
          </p:nvSpPr>
          <p:spPr>
            <a:xfrm>
              <a:off x="0" y="-28575"/>
              <a:ext cx="11615177" cy="731308"/>
            </a:xfrm>
            <a:prstGeom prst="rect">
              <a:avLst/>
            </a:prstGeom>
          </p:spPr>
          <p:txBody>
            <a:bodyPr lIns="0" tIns="0" rIns="0" bIns="0" rtlCol="0" anchor="t">
              <a:spAutoFit/>
            </a:bodyPr>
            <a:lstStyle/>
            <a:p>
              <a:pPr algn="l">
                <a:lnSpc>
                  <a:spcPts val="4550"/>
                </a:lnSpc>
              </a:pPr>
              <a:r>
                <a:rPr lang="en-US" sz="3500">
                  <a:solidFill>
                    <a:srgbClr val="000000"/>
                  </a:solidFill>
                  <a:latin typeface="Hammersmith One"/>
                  <a:ea typeface="Hammersmith One"/>
                  <a:cs typeface="Hammersmith One"/>
                  <a:sym typeface="Hammersmith One"/>
                </a:rPr>
                <a:t>Documentación de los Incidentes</a:t>
              </a:r>
            </a:p>
          </p:txBody>
        </p:sp>
        <p:sp>
          <p:nvSpPr>
            <p:cNvPr id="14" name="TextBox 14"/>
            <p:cNvSpPr txBox="1"/>
            <p:nvPr/>
          </p:nvSpPr>
          <p:spPr>
            <a:xfrm>
              <a:off x="0" y="883789"/>
              <a:ext cx="11615177" cy="2089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Clear Sans"/>
                  <a:ea typeface="Clear Sans"/>
                  <a:cs typeface="Clear Sans"/>
                  <a:sym typeface="Clear Sans"/>
                </a:rPr>
                <a:t>Se refiere a la creación de informes técnicos y ejecutivos que detallan los hallazgos y las acciones tomadas durante la investigación</a:t>
              </a:r>
            </a:p>
          </p:txBody>
        </p:sp>
      </p:grpSp>
      <p:grpSp>
        <p:nvGrpSpPr>
          <p:cNvPr id="15" name="Group 15"/>
          <p:cNvGrpSpPr/>
          <p:nvPr/>
        </p:nvGrpSpPr>
        <p:grpSpPr>
          <a:xfrm>
            <a:off x="1028700" y="1266327"/>
            <a:ext cx="5294859" cy="7028471"/>
            <a:chOff x="0" y="0"/>
            <a:chExt cx="7059812" cy="9371294"/>
          </a:xfrm>
        </p:grpSpPr>
        <p:sp>
          <p:nvSpPr>
            <p:cNvPr id="16" name="TextBox 16"/>
            <p:cNvSpPr txBox="1"/>
            <p:nvPr/>
          </p:nvSpPr>
          <p:spPr>
            <a:xfrm>
              <a:off x="0" y="66675"/>
              <a:ext cx="7059812" cy="7436908"/>
            </a:xfrm>
            <a:prstGeom prst="rect">
              <a:avLst/>
            </a:prstGeom>
          </p:spPr>
          <p:txBody>
            <a:bodyPr lIns="0" tIns="0" rIns="0" bIns="0" rtlCol="0" anchor="t">
              <a:spAutoFit/>
            </a:bodyPr>
            <a:lstStyle/>
            <a:p>
              <a:pPr marL="0" lvl="0" indent="0" algn="l">
                <a:lnSpc>
                  <a:spcPts val="7287"/>
                </a:lnSpc>
                <a:spcBef>
                  <a:spcPct val="0"/>
                </a:spcBef>
              </a:pPr>
              <a:r>
                <a:rPr lang="en-US" sz="6624">
                  <a:solidFill>
                    <a:srgbClr val="000000"/>
                  </a:solidFill>
                  <a:latin typeface="Hammersmith One"/>
                  <a:ea typeface="Hammersmith One"/>
                  <a:cs typeface="Hammersmith One"/>
                  <a:sym typeface="Hammersmith One"/>
                </a:rPr>
                <a:t>Objetivos Comunes de la metodología de Auditoria Forense</a:t>
              </a:r>
            </a:p>
          </p:txBody>
        </p:sp>
        <p:sp>
          <p:nvSpPr>
            <p:cNvPr id="17" name="Freeform 17"/>
            <p:cNvSpPr/>
            <p:nvPr/>
          </p:nvSpPr>
          <p:spPr>
            <a:xfrm>
              <a:off x="0" y="8990596"/>
              <a:ext cx="5151290" cy="380698"/>
            </a:xfrm>
            <a:custGeom>
              <a:avLst/>
              <a:gdLst/>
              <a:ahLst/>
              <a:cxnLst/>
              <a:rect l="l" t="t" r="r" b="b"/>
              <a:pathLst>
                <a:path w="5151290" h="380698">
                  <a:moveTo>
                    <a:pt x="0" y="0"/>
                  </a:moveTo>
                  <a:lnTo>
                    <a:pt x="5151290" y="0"/>
                  </a:lnTo>
                  <a:lnTo>
                    <a:pt x="5151290" y="380698"/>
                  </a:lnTo>
                  <a:lnTo>
                    <a:pt x="0" y="380698"/>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30962"/>
            <a:ext cx="9688052" cy="3460118"/>
          </a:xfrm>
          <a:prstGeom prst="rect">
            <a:avLst/>
          </a:prstGeom>
        </p:spPr>
        <p:txBody>
          <a:bodyPr lIns="0" tIns="0" rIns="0" bIns="0" rtlCol="0" anchor="t">
            <a:spAutoFit/>
          </a:bodyPr>
          <a:lstStyle/>
          <a:p>
            <a:pPr marL="0" lvl="0" indent="0" algn="just">
              <a:lnSpc>
                <a:spcPts val="6820"/>
              </a:lnSpc>
              <a:spcBef>
                <a:spcPct val="0"/>
              </a:spcBef>
            </a:pPr>
            <a:r>
              <a:rPr lang="en-US" sz="6200">
                <a:solidFill>
                  <a:srgbClr val="000000"/>
                </a:solidFill>
                <a:latin typeface="Hammersmith One"/>
                <a:ea typeface="Hammersmith One"/>
                <a:cs typeface="Hammersmith One"/>
                <a:sym typeface="Hammersmith One"/>
              </a:rPr>
              <a:t>Metodología basada en los  procesos de prevención y detección de fraudes y actos ilícitos</a:t>
            </a:r>
          </a:p>
        </p:txBody>
      </p:sp>
      <p:sp>
        <p:nvSpPr>
          <p:cNvPr id="3" name="TextBox 3"/>
          <p:cNvSpPr txBox="1"/>
          <p:nvPr/>
        </p:nvSpPr>
        <p:spPr>
          <a:xfrm>
            <a:off x="1028700" y="4233316"/>
            <a:ext cx="9688052" cy="5626101"/>
          </a:xfrm>
          <a:prstGeom prst="rect">
            <a:avLst/>
          </a:prstGeom>
        </p:spPr>
        <p:txBody>
          <a:bodyPr lIns="0" tIns="0" rIns="0" bIns="0" rtlCol="0" anchor="t">
            <a:spAutoFit/>
          </a:bodyPr>
          <a:lstStyle/>
          <a:p>
            <a:pPr marL="0" lvl="0" indent="0" algn="just">
              <a:lnSpc>
                <a:spcPts val="2799"/>
              </a:lnSpc>
            </a:pPr>
            <a:r>
              <a:rPr lang="en-US" sz="1999">
                <a:solidFill>
                  <a:srgbClr val="000000"/>
                </a:solidFill>
                <a:latin typeface="Arimo"/>
                <a:ea typeface="Arimo"/>
                <a:cs typeface="Arimo"/>
                <a:sym typeface="Arimo"/>
              </a:rPr>
              <a:t>La Metodología de auditoria forense basada en los procesos de prevención y detección de fraudes y actos ilícitos es una herramienta crucial en el ámbito de la contabilidad y la investigación financiera. Esta metodología permite identificar y analizar patrones sospechosos que podrían indicar actividades fraudulentas, proporcionando así una capa adicional de seguridad para las organizaciones.</a:t>
            </a:r>
          </a:p>
          <a:p>
            <a:pPr marL="0" lvl="0" indent="0" algn="just">
              <a:lnSpc>
                <a:spcPts val="2799"/>
              </a:lnSpc>
            </a:pPr>
            <a:endParaRPr lang="en-US" sz="1999">
              <a:solidFill>
                <a:srgbClr val="000000"/>
              </a:solidFill>
              <a:latin typeface="Arimo"/>
              <a:ea typeface="Arimo"/>
              <a:cs typeface="Arimo"/>
              <a:sym typeface="Arimo"/>
            </a:endParaRPr>
          </a:p>
          <a:p>
            <a:pPr marL="0" lvl="0" indent="0" algn="just">
              <a:lnSpc>
                <a:spcPts val="2799"/>
              </a:lnSpc>
            </a:pPr>
            <a:r>
              <a:rPr lang="en-US" sz="1999">
                <a:solidFill>
                  <a:srgbClr val="000000"/>
                </a:solidFill>
                <a:latin typeface="Arimo"/>
                <a:ea typeface="Arimo"/>
                <a:cs typeface="Arimo"/>
                <a:sym typeface="Arimo"/>
              </a:rPr>
              <a:t>En primer lugar, la prevención se centra en la implementación de controles internos robustos y políticas claras que desincentiven la comisión de fraudes. Esto incluye la capacitación continua del personal en temas de ética y cumplimiento, así como la promoción de una cultura corporativa basada en la transparencia y la responsabilidad.</a:t>
            </a:r>
          </a:p>
          <a:p>
            <a:pPr marL="0" lvl="0" indent="0" algn="just">
              <a:lnSpc>
                <a:spcPts val="2799"/>
              </a:lnSpc>
            </a:pPr>
            <a:endParaRPr lang="en-US" sz="1999">
              <a:solidFill>
                <a:srgbClr val="000000"/>
              </a:solidFill>
              <a:latin typeface="Arimo"/>
              <a:ea typeface="Arimo"/>
              <a:cs typeface="Arimo"/>
              <a:sym typeface="Arimo"/>
            </a:endParaRPr>
          </a:p>
          <a:p>
            <a:pPr algn="just">
              <a:lnSpc>
                <a:spcPts val="2799"/>
              </a:lnSpc>
            </a:pPr>
            <a:r>
              <a:rPr lang="en-US" sz="1999">
                <a:solidFill>
                  <a:srgbClr val="000000"/>
                </a:solidFill>
                <a:latin typeface="Arimo"/>
                <a:ea typeface="Arimo"/>
                <a:cs typeface="Arimo"/>
                <a:sym typeface="Arimo"/>
              </a:rPr>
              <a:t>Por otro lado, la detección se apoya en técnicas avanzadas de análisis de datos y auditorías periódicas. Estas prácticas permiten identificar irregularidades y desviaciones que podrían pasar desapercibidas en el día a día de las operaciones comerciales. Herramientas como el análisis forense de datos, la revisión de transacciones y la evaluación de riesgos son esenciales en esta fase</a:t>
            </a:r>
          </a:p>
        </p:txBody>
      </p:sp>
      <p:grpSp>
        <p:nvGrpSpPr>
          <p:cNvPr id="4" name="Group 4"/>
          <p:cNvGrpSpPr/>
          <p:nvPr/>
        </p:nvGrpSpPr>
        <p:grpSpPr>
          <a:xfrm rot="-5400000">
            <a:off x="9171285" y="1991773"/>
            <a:ext cx="12608808" cy="6303453"/>
            <a:chOff x="0" y="0"/>
            <a:chExt cx="16811744" cy="8404605"/>
          </a:xfrm>
        </p:grpSpPr>
        <p:sp>
          <p:nvSpPr>
            <p:cNvPr id="5" name="Freeform 5"/>
            <p:cNvSpPr/>
            <p:nvPr/>
          </p:nvSpPr>
          <p:spPr>
            <a:xfrm rot="-5400000">
              <a:off x="8403569" y="-3569"/>
              <a:ext cx="8404605" cy="8411744"/>
            </a:xfrm>
            <a:custGeom>
              <a:avLst/>
              <a:gdLst/>
              <a:ahLst/>
              <a:cxnLst/>
              <a:rect l="l" t="t" r="r" b="b"/>
              <a:pathLst>
                <a:path w="8404605" h="8411744">
                  <a:moveTo>
                    <a:pt x="0" y="0"/>
                  </a:moveTo>
                  <a:lnTo>
                    <a:pt x="8404605" y="0"/>
                  </a:lnTo>
                  <a:lnTo>
                    <a:pt x="8404605" y="8411743"/>
                  </a:lnTo>
                  <a:lnTo>
                    <a:pt x="0" y="8411743"/>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sp>
          <p:nvSpPr>
            <p:cNvPr id="6" name="Freeform 6"/>
            <p:cNvSpPr/>
            <p:nvPr/>
          </p:nvSpPr>
          <p:spPr>
            <a:xfrm rot="-5400000">
              <a:off x="3569" y="-3569"/>
              <a:ext cx="8404605" cy="8411744"/>
            </a:xfrm>
            <a:custGeom>
              <a:avLst/>
              <a:gdLst/>
              <a:ahLst/>
              <a:cxnLst/>
              <a:rect l="l" t="t" r="r" b="b"/>
              <a:pathLst>
                <a:path w="8404605" h="8411744">
                  <a:moveTo>
                    <a:pt x="0" y="0"/>
                  </a:moveTo>
                  <a:lnTo>
                    <a:pt x="8404605" y="0"/>
                  </a:lnTo>
                  <a:lnTo>
                    <a:pt x="8404605" y="8411743"/>
                  </a:lnTo>
                  <a:lnTo>
                    <a:pt x="0" y="8411743"/>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sp>
        <p:nvSpPr>
          <p:cNvPr id="7" name="Freeform 7"/>
          <p:cNvSpPr/>
          <p:nvPr/>
        </p:nvSpPr>
        <p:spPr>
          <a:xfrm>
            <a:off x="11367577" y="1028700"/>
            <a:ext cx="5891723" cy="8229600"/>
          </a:xfrm>
          <a:custGeom>
            <a:avLst/>
            <a:gdLst/>
            <a:ahLst/>
            <a:cxnLst/>
            <a:rect l="l" t="t" r="r" b="b"/>
            <a:pathLst>
              <a:path w="5891723" h="8229600">
                <a:moveTo>
                  <a:pt x="0" y="0"/>
                </a:moveTo>
                <a:lnTo>
                  <a:pt x="5891723" y="0"/>
                </a:lnTo>
                <a:lnTo>
                  <a:pt x="5891723" y="8229600"/>
                </a:lnTo>
                <a:lnTo>
                  <a:pt x="0" y="8229600"/>
                </a:lnTo>
                <a:lnTo>
                  <a:pt x="0" y="0"/>
                </a:lnTo>
                <a:close/>
              </a:path>
            </a:pathLst>
          </a:custGeom>
          <a:blipFill>
            <a:blip r:embed="rId4"/>
            <a:stretch>
              <a:fillRect l="-54629" r="-54629"/>
            </a:stretch>
          </a:blipFill>
        </p:spPr>
      </p:sp>
      <p:sp>
        <p:nvSpPr>
          <p:cNvPr id="8" name="Freeform 8"/>
          <p:cNvSpPr/>
          <p:nvPr/>
        </p:nvSpPr>
        <p:spPr>
          <a:xfrm rot="5400000">
            <a:off x="181690" y="1885967"/>
            <a:ext cx="689712" cy="702485"/>
          </a:xfrm>
          <a:custGeom>
            <a:avLst/>
            <a:gdLst/>
            <a:ahLst/>
            <a:cxnLst/>
            <a:rect l="l" t="t" r="r" b="b"/>
            <a:pathLst>
              <a:path w="689712" h="702485">
                <a:moveTo>
                  <a:pt x="0" y="0"/>
                </a:moveTo>
                <a:lnTo>
                  <a:pt x="689712" y="0"/>
                </a:lnTo>
                <a:lnTo>
                  <a:pt x="689712" y="702484"/>
                </a:lnTo>
                <a:lnTo>
                  <a:pt x="0" y="7024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999" y="-241693"/>
            <a:ext cx="18555999" cy="2659295"/>
          </a:xfrm>
          <a:prstGeom prst="rect">
            <a:avLst/>
          </a:prstGeom>
          <a:solidFill>
            <a:srgbClr val="FFB923"/>
          </a:solidFill>
        </p:spPr>
      </p:sp>
      <p:sp>
        <p:nvSpPr>
          <p:cNvPr id="3" name="TextBox 3"/>
          <p:cNvSpPr txBox="1"/>
          <p:nvPr/>
        </p:nvSpPr>
        <p:spPr>
          <a:xfrm>
            <a:off x="810698" y="439737"/>
            <a:ext cx="12621682" cy="1120775"/>
          </a:xfrm>
          <a:prstGeom prst="rect">
            <a:avLst/>
          </a:prstGeom>
        </p:spPr>
        <p:txBody>
          <a:bodyPr lIns="0" tIns="0" rIns="0" bIns="0" rtlCol="0" anchor="t">
            <a:spAutoFit/>
          </a:bodyPr>
          <a:lstStyle/>
          <a:p>
            <a:pPr algn="l">
              <a:lnSpc>
                <a:spcPts val="9099"/>
              </a:lnSpc>
            </a:pPr>
            <a:r>
              <a:rPr lang="en-US" sz="6999" spc="-139">
                <a:solidFill>
                  <a:srgbClr val="FFFFFF"/>
                </a:solidFill>
                <a:latin typeface="Clear Sans Bold"/>
                <a:ea typeface="Clear Sans Bold"/>
                <a:cs typeface="Clear Sans Bold"/>
                <a:sym typeface="Clear Sans Bold"/>
              </a:rPr>
              <a:t>ETAPAS DE LA METODOLOGIA</a:t>
            </a:r>
          </a:p>
        </p:txBody>
      </p:sp>
      <p:sp>
        <p:nvSpPr>
          <p:cNvPr id="4" name="AutoShape 4"/>
          <p:cNvSpPr/>
          <p:nvPr/>
        </p:nvSpPr>
        <p:spPr>
          <a:xfrm flipV="1">
            <a:off x="1619209" y="4255827"/>
            <a:ext cx="0" cy="962162"/>
          </a:xfrm>
          <a:prstGeom prst="line">
            <a:avLst/>
          </a:prstGeom>
          <a:ln w="28575" cap="rnd">
            <a:solidFill>
              <a:srgbClr val="000000">
                <a:alpha val="44706"/>
              </a:srgbClr>
            </a:solidFill>
            <a:prstDash val="solid"/>
            <a:headEnd type="none" w="sm" len="sm"/>
            <a:tailEnd type="none" w="sm" len="sm"/>
          </a:ln>
        </p:spPr>
      </p:sp>
      <p:sp>
        <p:nvSpPr>
          <p:cNvPr id="5" name="Freeform 5"/>
          <p:cNvSpPr/>
          <p:nvPr/>
        </p:nvSpPr>
        <p:spPr>
          <a:xfrm rot="5400000">
            <a:off x="1390609" y="3442319"/>
            <a:ext cx="457200" cy="457588"/>
          </a:xfrm>
          <a:custGeom>
            <a:avLst/>
            <a:gdLst/>
            <a:ahLst/>
            <a:cxnLst/>
            <a:rect l="l" t="t" r="r" b="b"/>
            <a:pathLst>
              <a:path w="457200" h="457588">
                <a:moveTo>
                  <a:pt x="0" y="0"/>
                </a:moveTo>
                <a:lnTo>
                  <a:pt x="457200" y="0"/>
                </a:lnTo>
                <a:lnTo>
                  <a:pt x="457200" y="457588"/>
                </a:lnTo>
                <a:lnTo>
                  <a:pt x="0" y="457588"/>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nvGrpSpPr>
          <p:cNvPr id="6" name="Group 6"/>
          <p:cNvGrpSpPr/>
          <p:nvPr/>
        </p:nvGrpSpPr>
        <p:grpSpPr>
          <a:xfrm>
            <a:off x="2187026" y="3347263"/>
            <a:ext cx="6105492" cy="1865009"/>
            <a:chOff x="0" y="0"/>
            <a:chExt cx="8140656" cy="2486679"/>
          </a:xfrm>
        </p:grpSpPr>
        <p:sp>
          <p:nvSpPr>
            <p:cNvPr id="7" name="TextBox 7"/>
            <p:cNvSpPr txBox="1"/>
            <p:nvPr/>
          </p:nvSpPr>
          <p:spPr>
            <a:xfrm>
              <a:off x="0" y="-28575"/>
              <a:ext cx="8140656" cy="638175"/>
            </a:xfrm>
            <a:prstGeom prst="rect">
              <a:avLst/>
            </a:prstGeom>
          </p:spPr>
          <p:txBody>
            <a:bodyPr lIns="0" tIns="0" rIns="0" bIns="0" rtlCol="0" anchor="t">
              <a:spAutoFit/>
            </a:bodyPr>
            <a:lstStyle/>
            <a:p>
              <a:pPr marL="0" lvl="0" indent="0" algn="just">
                <a:lnSpc>
                  <a:spcPts val="3900"/>
                </a:lnSpc>
                <a:spcBef>
                  <a:spcPct val="0"/>
                </a:spcBef>
              </a:pPr>
              <a:r>
                <a:rPr lang="en-US" sz="3000" spc="120">
                  <a:solidFill>
                    <a:srgbClr val="000000"/>
                  </a:solidFill>
                  <a:latin typeface="Clear Sans Medium"/>
                  <a:ea typeface="Clear Sans Medium"/>
                  <a:cs typeface="Clear Sans Medium"/>
                  <a:sym typeface="Clear Sans Medium"/>
                </a:rPr>
                <a:t>PLANEACION</a:t>
              </a:r>
            </a:p>
          </p:txBody>
        </p:sp>
        <p:sp>
          <p:nvSpPr>
            <p:cNvPr id="8" name="TextBox 8"/>
            <p:cNvSpPr txBox="1"/>
            <p:nvPr/>
          </p:nvSpPr>
          <p:spPr>
            <a:xfrm>
              <a:off x="0" y="833139"/>
              <a:ext cx="8140656" cy="165354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Clear Sans"/>
                  <a:ea typeface="Clear Sans"/>
                  <a:cs typeface="Clear Sans"/>
                  <a:sym typeface="Clear Sans"/>
                </a:rPr>
                <a:t>La primera etapa de la metodología tratada comprende del planteamiento del programa global, además de comprender la naturaleza, alcance y procedimientos necesarios</a:t>
              </a:r>
            </a:p>
          </p:txBody>
        </p:sp>
      </p:grpSp>
      <p:sp>
        <p:nvSpPr>
          <p:cNvPr id="9" name="Freeform 9"/>
          <p:cNvSpPr/>
          <p:nvPr/>
        </p:nvSpPr>
        <p:spPr>
          <a:xfrm rot="5400000">
            <a:off x="1390609" y="5573909"/>
            <a:ext cx="457200" cy="457588"/>
          </a:xfrm>
          <a:custGeom>
            <a:avLst/>
            <a:gdLst/>
            <a:ahLst/>
            <a:cxnLst/>
            <a:rect l="l" t="t" r="r" b="b"/>
            <a:pathLst>
              <a:path w="457200" h="457588">
                <a:moveTo>
                  <a:pt x="0" y="0"/>
                </a:moveTo>
                <a:lnTo>
                  <a:pt x="457200" y="0"/>
                </a:lnTo>
                <a:lnTo>
                  <a:pt x="457200" y="457588"/>
                </a:lnTo>
                <a:lnTo>
                  <a:pt x="0" y="457588"/>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nvGrpSpPr>
          <p:cNvPr id="10" name="Group 10"/>
          <p:cNvGrpSpPr/>
          <p:nvPr/>
        </p:nvGrpSpPr>
        <p:grpSpPr>
          <a:xfrm>
            <a:off x="2187026" y="5478853"/>
            <a:ext cx="6105492" cy="2286649"/>
            <a:chOff x="0" y="0"/>
            <a:chExt cx="8140656" cy="3048866"/>
          </a:xfrm>
        </p:grpSpPr>
        <p:sp>
          <p:nvSpPr>
            <p:cNvPr id="11" name="TextBox 11"/>
            <p:cNvSpPr txBox="1"/>
            <p:nvPr/>
          </p:nvSpPr>
          <p:spPr>
            <a:xfrm>
              <a:off x="0" y="-28575"/>
              <a:ext cx="8140656" cy="1298575"/>
            </a:xfrm>
            <a:prstGeom prst="rect">
              <a:avLst/>
            </a:prstGeom>
          </p:spPr>
          <p:txBody>
            <a:bodyPr lIns="0" tIns="0" rIns="0" bIns="0" rtlCol="0" anchor="t">
              <a:spAutoFit/>
            </a:bodyPr>
            <a:lstStyle/>
            <a:p>
              <a:pPr marL="0" lvl="0" indent="0" algn="just">
                <a:lnSpc>
                  <a:spcPts val="3900"/>
                </a:lnSpc>
                <a:spcBef>
                  <a:spcPct val="0"/>
                </a:spcBef>
              </a:pPr>
              <a:r>
                <a:rPr lang="en-US" sz="3000" spc="120">
                  <a:solidFill>
                    <a:srgbClr val="000000"/>
                  </a:solidFill>
                  <a:latin typeface="Clear Sans Medium"/>
                  <a:ea typeface="Clear Sans Medium"/>
                  <a:cs typeface="Clear Sans Medium"/>
                  <a:sym typeface="Clear Sans Medium"/>
                </a:rPr>
                <a:t>IDENTIFICACION DEL PROBLEMA</a:t>
              </a:r>
            </a:p>
          </p:txBody>
        </p:sp>
        <p:sp>
          <p:nvSpPr>
            <p:cNvPr id="12" name="TextBox 12"/>
            <p:cNvSpPr txBox="1"/>
            <p:nvPr/>
          </p:nvSpPr>
          <p:spPr>
            <a:xfrm>
              <a:off x="0" y="1503064"/>
              <a:ext cx="8140656" cy="1545801"/>
            </a:xfrm>
            <a:prstGeom prst="rect">
              <a:avLst/>
            </a:prstGeom>
          </p:spPr>
          <p:txBody>
            <a:bodyPr lIns="0" tIns="0" rIns="0" bIns="0" rtlCol="0" anchor="t">
              <a:spAutoFit/>
            </a:bodyPr>
            <a:lstStyle/>
            <a:p>
              <a:pPr marL="0" lvl="0" indent="0" algn="l">
                <a:lnSpc>
                  <a:spcPts val="2380"/>
                </a:lnSpc>
                <a:spcBef>
                  <a:spcPct val="0"/>
                </a:spcBef>
              </a:pPr>
              <a:r>
                <a:rPr lang="en-US" sz="1700">
                  <a:solidFill>
                    <a:srgbClr val="000000"/>
                  </a:solidFill>
                  <a:latin typeface="Clear Sans"/>
                  <a:ea typeface="Clear Sans"/>
                  <a:cs typeface="Clear Sans"/>
                  <a:sym typeface="Clear Sans"/>
                </a:rPr>
                <a:t>Se lleva a cabo una investigación inicial para identificar los problemas y áreas vulnerables dentro de la organización, esto incluye entrevistas y revisión de documentación para detectar posibles debilidades y riesgos de fraude.</a:t>
              </a:r>
            </a:p>
          </p:txBody>
        </p:sp>
      </p:grpSp>
      <p:sp>
        <p:nvSpPr>
          <p:cNvPr id="13" name="Freeform 13"/>
          <p:cNvSpPr/>
          <p:nvPr/>
        </p:nvSpPr>
        <p:spPr>
          <a:xfrm rot="5400000">
            <a:off x="1390609" y="7705498"/>
            <a:ext cx="457200" cy="457588"/>
          </a:xfrm>
          <a:custGeom>
            <a:avLst/>
            <a:gdLst/>
            <a:ahLst/>
            <a:cxnLst/>
            <a:rect l="l" t="t" r="r" b="b"/>
            <a:pathLst>
              <a:path w="457200" h="457588">
                <a:moveTo>
                  <a:pt x="0" y="0"/>
                </a:moveTo>
                <a:lnTo>
                  <a:pt x="457200" y="0"/>
                </a:lnTo>
                <a:lnTo>
                  <a:pt x="457200" y="457589"/>
                </a:lnTo>
                <a:lnTo>
                  <a:pt x="0" y="457589"/>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nvGrpSpPr>
          <p:cNvPr id="14" name="Group 14"/>
          <p:cNvGrpSpPr/>
          <p:nvPr/>
        </p:nvGrpSpPr>
        <p:grpSpPr>
          <a:xfrm>
            <a:off x="2187026" y="7791353"/>
            <a:ext cx="6105492" cy="1791349"/>
            <a:chOff x="0" y="0"/>
            <a:chExt cx="8140656" cy="2388466"/>
          </a:xfrm>
        </p:grpSpPr>
        <p:sp>
          <p:nvSpPr>
            <p:cNvPr id="15" name="TextBox 15"/>
            <p:cNvSpPr txBox="1"/>
            <p:nvPr/>
          </p:nvSpPr>
          <p:spPr>
            <a:xfrm>
              <a:off x="0" y="-28575"/>
              <a:ext cx="8140656" cy="638175"/>
            </a:xfrm>
            <a:prstGeom prst="rect">
              <a:avLst/>
            </a:prstGeom>
          </p:spPr>
          <p:txBody>
            <a:bodyPr lIns="0" tIns="0" rIns="0" bIns="0" rtlCol="0" anchor="t">
              <a:spAutoFit/>
            </a:bodyPr>
            <a:lstStyle/>
            <a:p>
              <a:pPr marL="0" lvl="0" indent="0" algn="just">
                <a:lnSpc>
                  <a:spcPts val="3900"/>
                </a:lnSpc>
                <a:spcBef>
                  <a:spcPct val="0"/>
                </a:spcBef>
              </a:pPr>
              <a:r>
                <a:rPr lang="en-US" sz="3000" spc="120">
                  <a:solidFill>
                    <a:srgbClr val="000000"/>
                  </a:solidFill>
                  <a:latin typeface="Clear Sans Medium"/>
                  <a:ea typeface="Clear Sans Medium"/>
                  <a:cs typeface="Clear Sans Medium"/>
                  <a:sym typeface="Clear Sans Medium"/>
                </a:rPr>
                <a:t>EVALUACION DEL RIESGO</a:t>
              </a:r>
            </a:p>
          </p:txBody>
        </p:sp>
        <p:sp>
          <p:nvSpPr>
            <p:cNvPr id="16" name="TextBox 16"/>
            <p:cNvSpPr txBox="1"/>
            <p:nvPr/>
          </p:nvSpPr>
          <p:spPr>
            <a:xfrm>
              <a:off x="0" y="842664"/>
              <a:ext cx="8140656" cy="1545801"/>
            </a:xfrm>
            <a:prstGeom prst="rect">
              <a:avLst/>
            </a:prstGeom>
          </p:spPr>
          <p:txBody>
            <a:bodyPr lIns="0" tIns="0" rIns="0" bIns="0" rtlCol="0" anchor="t">
              <a:spAutoFit/>
            </a:bodyPr>
            <a:lstStyle/>
            <a:p>
              <a:pPr marL="0" lvl="0" indent="0" algn="l">
                <a:lnSpc>
                  <a:spcPts val="2380"/>
                </a:lnSpc>
                <a:spcBef>
                  <a:spcPct val="0"/>
                </a:spcBef>
              </a:pPr>
              <a:r>
                <a:rPr lang="en-US" sz="1700">
                  <a:solidFill>
                    <a:srgbClr val="000000"/>
                  </a:solidFill>
                  <a:latin typeface="Clear Sans"/>
                  <a:ea typeface="Clear Sans"/>
                  <a:cs typeface="Clear Sans"/>
                  <a:sym typeface="Clear Sans"/>
                </a:rPr>
                <a:t>En esta fase se identifican y evalúan los riesgos potenciales de fraude en la organización. Se analiza la probabilidad y el impacto de cada riesgo, y se desarrolla una matriz de riesgos para priorizarlos según su severidad.</a:t>
              </a:r>
            </a:p>
          </p:txBody>
        </p:sp>
      </p:grpSp>
      <p:sp>
        <p:nvSpPr>
          <p:cNvPr id="17" name="Freeform 17"/>
          <p:cNvSpPr/>
          <p:nvPr/>
        </p:nvSpPr>
        <p:spPr>
          <a:xfrm rot="5400000">
            <a:off x="9995676" y="3442319"/>
            <a:ext cx="457200" cy="457588"/>
          </a:xfrm>
          <a:custGeom>
            <a:avLst/>
            <a:gdLst/>
            <a:ahLst/>
            <a:cxnLst/>
            <a:rect l="l" t="t" r="r" b="b"/>
            <a:pathLst>
              <a:path w="457200" h="457588">
                <a:moveTo>
                  <a:pt x="0" y="0"/>
                </a:moveTo>
                <a:lnTo>
                  <a:pt x="457200" y="0"/>
                </a:lnTo>
                <a:lnTo>
                  <a:pt x="457200" y="457588"/>
                </a:lnTo>
                <a:lnTo>
                  <a:pt x="0" y="457588"/>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nvGrpSpPr>
          <p:cNvPr id="18" name="Group 18"/>
          <p:cNvGrpSpPr/>
          <p:nvPr/>
        </p:nvGrpSpPr>
        <p:grpSpPr>
          <a:xfrm>
            <a:off x="10792093" y="3347263"/>
            <a:ext cx="6105492" cy="2045984"/>
            <a:chOff x="0" y="0"/>
            <a:chExt cx="8140656" cy="2727979"/>
          </a:xfrm>
        </p:grpSpPr>
        <p:sp>
          <p:nvSpPr>
            <p:cNvPr id="19" name="TextBox 19"/>
            <p:cNvSpPr txBox="1"/>
            <p:nvPr/>
          </p:nvSpPr>
          <p:spPr>
            <a:xfrm>
              <a:off x="0" y="-28575"/>
              <a:ext cx="8140656" cy="1298575"/>
            </a:xfrm>
            <a:prstGeom prst="rect">
              <a:avLst/>
            </a:prstGeom>
          </p:spPr>
          <p:txBody>
            <a:bodyPr lIns="0" tIns="0" rIns="0" bIns="0" rtlCol="0" anchor="t">
              <a:spAutoFit/>
            </a:bodyPr>
            <a:lstStyle/>
            <a:p>
              <a:pPr marL="0" lvl="0" indent="0" algn="just">
                <a:lnSpc>
                  <a:spcPts val="3900"/>
                </a:lnSpc>
                <a:spcBef>
                  <a:spcPct val="0"/>
                </a:spcBef>
              </a:pPr>
              <a:r>
                <a:rPr lang="en-US" sz="3000" spc="120">
                  <a:solidFill>
                    <a:srgbClr val="000000"/>
                  </a:solidFill>
                  <a:latin typeface="Clear Sans Medium"/>
                  <a:ea typeface="Clear Sans Medium"/>
                  <a:cs typeface="Clear Sans Medium"/>
                  <a:sym typeface="Clear Sans Medium"/>
                </a:rPr>
                <a:t>ELABORACION Y DESARROLLO DEL PROGRAMA</a:t>
              </a:r>
            </a:p>
          </p:txBody>
        </p:sp>
        <p:sp>
          <p:nvSpPr>
            <p:cNvPr id="20" name="TextBox 20"/>
            <p:cNvSpPr txBox="1"/>
            <p:nvPr/>
          </p:nvSpPr>
          <p:spPr>
            <a:xfrm>
              <a:off x="0" y="1493539"/>
              <a:ext cx="8140656" cy="123444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Clear Sans"/>
                  <a:ea typeface="Clear Sans"/>
                  <a:cs typeface="Clear Sans"/>
                  <a:sym typeface="Clear Sans"/>
                </a:rPr>
                <a:t>Se diseñan e implementan controles preventivos y procedimientos de detección de fraudes, lo que incluye el desarrollo de políticas y procedimientos específicos</a:t>
              </a:r>
            </a:p>
          </p:txBody>
        </p:sp>
      </p:grpSp>
      <p:sp>
        <p:nvSpPr>
          <p:cNvPr id="21" name="Freeform 21"/>
          <p:cNvSpPr/>
          <p:nvPr/>
        </p:nvSpPr>
        <p:spPr>
          <a:xfrm rot="5400000">
            <a:off x="9995676" y="5573909"/>
            <a:ext cx="457200" cy="457588"/>
          </a:xfrm>
          <a:custGeom>
            <a:avLst/>
            <a:gdLst/>
            <a:ahLst/>
            <a:cxnLst/>
            <a:rect l="l" t="t" r="r" b="b"/>
            <a:pathLst>
              <a:path w="457200" h="457588">
                <a:moveTo>
                  <a:pt x="0" y="0"/>
                </a:moveTo>
                <a:lnTo>
                  <a:pt x="457200" y="0"/>
                </a:lnTo>
                <a:lnTo>
                  <a:pt x="457200" y="457588"/>
                </a:lnTo>
                <a:lnTo>
                  <a:pt x="0" y="457588"/>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nvGrpSpPr>
          <p:cNvPr id="22" name="Group 22"/>
          <p:cNvGrpSpPr/>
          <p:nvPr/>
        </p:nvGrpSpPr>
        <p:grpSpPr>
          <a:xfrm>
            <a:off x="10792093" y="5478853"/>
            <a:ext cx="6105492" cy="2045984"/>
            <a:chOff x="0" y="0"/>
            <a:chExt cx="8140656" cy="2727979"/>
          </a:xfrm>
        </p:grpSpPr>
        <p:sp>
          <p:nvSpPr>
            <p:cNvPr id="23" name="TextBox 23"/>
            <p:cNvSpPr txBox="1"/>
            <p:nvPr/>
          </p:nvSpPr>
          <p:spPr>
            <a:xfrm>
              <a:off x="0" y="-28575"/>
              <a:ext cx="8140656" cy="1298575"/>
            </a:xfrm>
            <a:prstGeom prst="rect">
              <a:avLst/>
            </a:prstGeom>
          </p:spPr>
          <p:txBody>
            <a:bodyPr lIns="0" tIns="0" rIns="0" bIns="0" rtlCol="0" anchor="t">
              <a:spAutoFit/>
            </a:bodyPr>
            <a:lstStyle/>
            <a:p>
              <a:pPr marL="0" lvl="0" indent="0" algn="just">
                <a:lnSpc>
                  <a:spcPts val="3900"/>
                </a:lnSpc>
                <a:spcBef>
                  <a:spcPct val="0"/>
                </a:spcBef>
              </a:pPr>
              <a:r>
                <a:rPr lang="en-US" sz="3000" spc="120">
                  <a:solidFill>
                    <a:srgbClr val="000000"/>
                  </a:solidFill>
                  <a:latin typeface="Clear Sans Medium"/>
                  <a:ea typeface="Clear Sans Medium"/>
                  <a:cs typeface="Clear Sans Medium"/>
                  <a:sym typeface="Clear Sans Medium"/>
                </a:rPr>
                <a:t>EVALUACIÓN DE EVIDENCIAS E INTEGRACIÓN DE EXPEDIENTES </a:t>
              </a:r>
            </a:p>
          </p:txBody>
        </p:sp>
        <p:sp>
          <p:nvSpPr>
            <p:cNvPr id="24" name="TextBox 24"/>
            <p:cNvSpPr txBox="1"/>
            <p:nvPr/>
          </p:nvSpPr>
          <p:spPr>
            <a:xfrm>
              <a:off x="0" y="1493539"/>
              <a:ext cx="8140656" cy="123444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Clear Sans"/>
                  <a:ea typeface="Clear Sans"/>
                  <a:cs typeface="Clear Sans"/>
                  <a:sym typeface="Clear Sans"/>
                </a:rPr>
                <a:t>Se recopilan y analizan las evidencias relacionadas con incidentes de fraude, además los hallazgos se documentan de manera sistemática y organizada,</a:t>
              </a:r>
            </a:p>
          </p:txBody>
        </p:sp>
      </p:grpSp>
      <p:sp>
        <p:nvSpPr>
          <p:cNvPr id="25" name="Freeform 25"/>
          <p:cNvSpPr/>
          <p:nvPr/>
        </p:nvSpPr>
        <p:spPr>
          <a:xfrm rot="5400000">
            <a:off x="9995676" y="7705498"/>
            <a:ext cx="457200" cy="457588"/>
          </a:xfrm>
          <a:custGeom>
            <a:avLst/>
            <a:gdLst/>
            <a:ahLst/>
            <a:cxnLst/>
            <a:rect l="l" t="t" r="r" b="b"/>
            <a:pathLst>
              <a:path w="457200" h="457588">
                <a:moveTo>
                  <a:pt x="0" y="0"/>
                </a:moveTo>
                <a:lnTo>
                  <a:pt x="457200" y="0"/>
                </a:lnTo>
                <a:lnTo>
                  <a:pt x="457200" y="457589"/>
                </a:lnTo>
                <a:lnTo>
                  <a:pt x="0" y="457589"/>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nvGrpSpPr>
          <p:cNvPr id="26" name="Group 26"/>
          <p:cNvGrpSpPr/>
          <p:nvPr/>
        </p:nvGrpSpPr>
        <p:grpSpPr>
          <a:xfrm>
            <a:off x="10792093" y="7610442"/>
            <a:ext cx="6105492" cy="1550684"/>
            <a:chOff x="0" y="0"/>
            <a:chExt cx="8140656" cy="2067579"/>
          </a:xfrm>
        </p:grpSpPr>
        <p:sp>
          <p:nvSpPr>
            <p:cNvPr id="27" name="TextBox 27"/>
            <p:cNvSpPr txBox="1"/>
            <p:nvPr/>
          </p:nvSpPr>
          <p:spPr>
            <a:xfrm>
              <a:off x="0" y="-28575"/>
              <a:ext cx="8140656" cy="638175"/>
            </a:xfrm>
            <a:prstGeom prst="rect">
              <a:avLst/>
            </a:prstGeom>
          </p:spPr>
          <p:txBody>
            <a:bodyPr lIns="0" tIns="0" rIns="0" bIns="0" rtlCol="0" anchor="t">
              <a:spAutoFit/>
            </a:bodyPr>
            <a:lstStyle/>
            <a:p>
              <a:pPr marL="0" lvl="0" indent="0" algn="just">
                <a:lnSpc>
                  <a:spcPts val="3900"/>
                </a:lnSpc>
                <a:spcBef>
                  <a:spcPct val="0"/>
                </a:spcBef>
              </a:pPr>
              <a:r>
                <a:rPr lang="en-US" sz="3000" spc="120">
                  <a:solidFill>
                    <a:srgbClr val="000000"/>
                  </a:solidFill>
                  <a:latin typeface="Clear Sans Medium"/>
                  <a:ea typeface="Clear Sans Medium"/>
                  <a:cs typeface="Clear Sans Medium"/>
                  <a:sym typeface="Clear Sans Medium"/>
                </a:rPr>
                <a:t>ELABORACION DEL INFORME</a:t>
              </a:r>
            </a:p>
          </p:txBody>
        </p:sp>
        <p:sp>
          <p:nvSpPr>
            <p:cNvPr id="28" name="TextBox 28"/>
            <p:cNvSpPr txBox="1"/>
            <p:nvPr/>
          </p:nvSpPr>
          <p:spPr>
            <a:xfrm>
              <a:off x="0" y="833139"/>
              <a:ext cx="8140656" cy="123444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Clear Sans"/>
                  <a:ea typeface="Clear Sans"/>
                  <a:cs typeface="Clear Sans"/>
                  <a:sym typeface="Clear Sans"/>
                </a:rPr>
                <a:t>Se elabora un informe final que presenta los resultados de la evaluación de riesgos y los incidentes de fraude detectados. </a:t>
              </a:r>
            </a:p>
          </p:txBody>
        </p:sp>
      </p:grpSp>
      <p:sp>
        <p:nvSpPr>
          <p:cNvPr id="29" name="AutoShape 29"/>
          <p:cNvSpPr/>
          <p:nvPr/>
        </p:nvSpPr>
        <p:spPr>
          <a:xfrm flipV="1">
            <a:off x="1619209" y="6387416"/>
            <a:ext cx="0" cy="962162"/>
          </a:xfrm>
          <a:prstGeom prst="line">
            <a:avLst/>
          </a:prstGeom>
          <a:ln w="28575" cap="rnd">
            <a:solidFill>
              <a:srgbClr val="000000">
                <a:alpha val="44706"/>
              </a:srgbClr>
            </a:solidFill>
            <a:prstDash val="solid"/>
            <a:headEnd type="none" w="sm" len="sm"/>
            <a:tailEnd type="none" w="sm" len="sm"/>
          </a:ln>
        </p:spPr>
      </p:sp>
      <p:sp>
        <p:nvSpPr>
          <p:cNvPr id="30" name="AutoShape 30"/>
          <p:cNvSpPr/>
          <p:nvPr/>
        </p:nvSpPr>
        <p:spPr>
          <a:xfrm flipV="1">
            <a:off x="10224276" y="4255827"/>
            <a:ext cx="0" cy="962162"/>
          </a:xfrm>
          <a:prstGeom prst="line">
            <a:avLst/>
          </a:prstGeom>
          <a:ln w="28575" cap="rnd">
            <a:solidFill>
              <a:srgbClr val="000000">
                <a:alpha val="44706"/>
              </a:srgbClr>
            </a:solidFill>
            <a:prstDash val="solid"/>
            <a:headEnd type="none" w="sm" len="sm"/>
            <a:tailEnd type="none" w="sm" len="sm"/>
          </a:ln>
        </p:spPr>
      </p:sp>
      <p:sp>
        <p:nvSpPr>
          <p:cNvPr id="31" name="AutoShape 31"/>
          <p:cNvSpPr/>
          <p:nvPr/>
        </p:nvSpPr>
        <p:spPr>
          <a:xfrm flipV="1">
            <a:off x="10224276" y="6387416"/>
            <a:ext cx="0" cy="962162"/>
          </a:xfrm>
          <a:prstGeom prst="line">
            <a:avLst/>
          </a:prstGeom>
          <a:ln w="28575" cap="rnd">
            <a:solidFill>
              <a:srgbClr val="000000">
                <a:alpha val="44706"/>
              </a:srgbClr>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977258"/>
            <a:ext cx="8519448" cy="5281042"/>
            <a:chOff x="0" y="0"/>
            <a:chExt cx="11359264" cy="7041390"/>
          </a:xfrm>
        </p:grpSpPr>
        <p:sp>
          <p:nvSpPr>
            <p:cNvPr id="3" name="AutoShape 3"/>
            <p:cNvSpPr/>
            <p:nvPr/>
          </p:nvSpPr>
          <p:spPr>
            <a:xfrm rot="-10800000">
              <a:off x="0" y="0"/>
              <a:ext cx="7838569" cy="7041390"/>
            </a:xfrm>
            <a:prstGeom prst="rect">
              <a:avLst/>
            </a:prstGeom>
            <a:solidFill>
              <a:srgbClr val="FFB923"/>
            </a:solidFill>
          </p:spPr>
        </p:sp>
        <p:sp>
          <p:nvSpPr>
            <p:cNvPr id="4" name="Freeform 4"/>
            <p:cNvSpPr/>
            <p:nvPr/>
          </p:nvSpPr>
          <p:spPr>
            <a:xfrm rot="-5400000">
              <a:off x="6078222" y="1760347"/>
              <a:ext cx="7041390" cy="3520695"/>
            </a:xfrm>
            <a:custGeom>
              <a:avLst/>
              <a:gdLst/>
              <a:ahLst/>
              <a:cxnLst/>
              <a:rect l="l" t="t" r="r" b="b"/>
              <a:pathLst>
                <a:path w="7041390" h="3520695">
                  <a:moveTo>
                    <a:pt x="0" y="0"/>
                  </a:moveTo>
                  <a:lnTo>
                    <a:pt x="7041390" y="0"/>
                  </a:lnTo>
                  <a:lnTo>
                    <a:pt x="7041390" y="3520695"/>
                  </a:lnTo>
                  <a:lnTo>
                    <a:pt x="0" y="3520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624552" y="3977258"/>
            <a:ext cx="8519448" cy="5281042"/>
            <a:chOff x="0" y="0"/>
            <a:chExt cx="11359264" cy="7041390"/>
          </a:xfrm>
        </p:grpSpPr>
        <p:sp>
          <p:nvSpPr>
            <p:cNvPr id="6" name="AutoShape 6"/>
            <p:cNvSpPr/>
            <p:nvPr/>
          </p:nvSpPr>
          <p:spPr>
            <a:xfrm>
              <a:off x="3520695" y="0"/>
              <a:ext cx="7838569" cy="7041390"/>
            </a:xfrm>
            <a:prstGeom prst="rect">
              <a:avLst/>
            </a:prstGeom>
            <a:solidFill>
              <a:srgbClr val="000000"/>
            </a:solidFill>
          </p:spPr>
        </p:sp>
        <p:sp>
          <p:nvSpPr>
            <p:cNvPr id="7" name="Freeform 7"/>
            <p:cNvSpPr/>
            <p:nvPr/>
          </p:nvSpPr>
          <p:spPr>
            <a:xfrm rot="5400000">
              <a:off x="-1760347" y="1760347"/>
              <a:ext cx="7041390" cy="3520695"/>
            </a:xfrm>
            <a:custGeom>
              <a:avLst/>
              <a:gdLst/>
              <a:ahLst/>
              <a:cxnLst/>
              <a:rect l="l" t="t" r="r" b="b"/>
              <a:pathLst>
                <a:path w="7041390" h="3520695">
                  <a:moveTo>
                    <a:pt x="0" y="0"/>
                  </a:moveTo>
                  <a:lnTo>
                    <a:pt x="7041389" y="0"/>
                  </a:lnTo>
                  <a:lnTo>
                    <a:pt x="7041389" y="3520695"/>
                  </a:lnTo>
                  <a:lnTo>
                    <a:pt x="0" y="352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7342635" y="4816414"/>
            <a:ext cx="3602730" cy="3602730"/>
          </a:xfrm>
          <a:custGeom>
            <a:avLst/>
            <a:gdLst/>
            <a:ahLst/>
            <a:cxnLst/>
            <a:rect l="l" t="t" r="r" b="b"/>
            <a:pathLst>
              <a:path w="3602730" h="3602730">
                <a:moveTo>
                  <a:pt x="0" y="0"/>
                </a:moveTo>
                <a:lnTo>
                  <a:pt x="3602730" y="0"/>
                </a:lnTo>
                <a:lnTo>
                  <a:pt x="3602730" y="3602730"/>
                </a:lnTo>
                <a:lnTo>
                  <a:pt x="0" y="3602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1297790" y="4297020"/>
            <a:ext cx="4757196" cy="4658704"/>
            <a:chOff x="0" y="0"/>
            <a:chExt cx="6342928" cy="6211605"/>
          </a:xfrm>
        </p:grpSpPr>
        <p:sp>
          <p:nvSpPr>
            <p:cNvPr id="10" name="TextBox 10"/>
            <p:cNvSpPr txBox="1"/>
            <p:nvPr/>
          </p:nvSpPr>
          <p:spPr>
            <a:xfrm>
              <a:off x="0" y="-28575"/>
              <a:ext cx="6342928" cy="649095"/>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FFFF"/>
                  </a:solidFill>
                  <a:latin typeface="Clear Sans Medium"/>
                  <a:ea typeface="Clear Sans Medium"/>
                  <a:cs typeface="Clear Sans Medium"/>
                  <a:sym typeface="Clear Sans Medium"/>
                </a:rPr>
                <a:t>ACTIVIDADES COMUNES</a:t>
              </a:r>
            </a:p>
          </p:txBody>
        </p:sp>
        <p:sp>
          <p:nvSpPr>
            <p:cNvPr id="11" name="TextBox 11"/>
            <p:cNvSpPr txBox="1"/>
            <p:nvPr/>
          </p:nvSpPr>
          <p:spPr>
            <a:xfrm>
              <a:off x="0" y="832590"/>
              <a:ext cx="6342928" cy="5379015"/>
            </a:xfrm>
            <a:prstGeom prst="rect">
              <a:avLst/>
            </a:prstGeom>
          </p:spPr>
          <p:txBody>
            <a:bodyPr lIns="0" tIns="0" rIns="0" bIns="0" rtlCol="0" anchor="t">
              <a:spAutoFit/>
            </a:bodyPr>
            <a:lstStyle/>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Se analiza si la entidad es susceptibles a posibles riesgos de fraudes</a:t>
              </a:r>
              <a:r>
                <a:rPr lang="en-US" sz="2377">
                  <a:solidFill>
                    <a:srgbClr val="000000"/>
                  </a:solidFill>
                  <a:latin typeface="Clear Sans"/>
                  <a:ea typeface="Clear Sans"/>
                  <a:cs typeface="Clear Sans"/>
                  <a:sym typeface="Clear Sans"/>
                  <a:hlinkClick r:id="rId8" tooltip="https://docs.google.com/spreadsheets/d/1DUF2isFWsqVSYhbaACYtbgcLi_YjDqpE3GLQIVgkKQg/edit#gid=69851113"/>
                </a:rPr>
                <a:t> </a:t>
              </a:r>
            </a:p>
            <a:p>
              <a:pPr marL="491617" lvl="1" indent="-245809" algn="just">
                <a:lnSpc>
                  <a:spcPts val="3187"/>
                </a:lnSpc>
                <a:buFont typeface="Arial"/>
                <a:buChar char="•"/>
              </a:pPr>
              <a:r>
                <a:rPr lang="en-US" sz="2277">
                  <a:solidFill>
                    <a:srgbClr val="000000"/>
                  </a:solidFill>
                  <a:latin typeface="Clear Sans"/>
                  <a:ea typeface="Clear Sans"/>
                  <a:cs typeface="Clear Sans"/>
                  <a:sym typeface="Clear Sans"/>
                </a:rPr>
                <a:t>Se ejecutan los respectivos procedimientos y técnicas de auditoria que permitan identificar los indicios de fraude</a:t>
              </a:r>
            </a:p>
            <a:p>
              <a:pPr marL="491617" lvl="1" indent="-245809" algn="just">
                <a:lnSpc>
                  <a:spcPts val="3187"/>
                </a:lnSpc>
                <a:buFont typeface="Arial"/>
                <a:buChar char="•"/>
              </a:pPr>
              <a:r>
                <a:rPr lang="en-US" sz="2277">
                  <a:solidFill>
                    <a:srgbClr val="000000"/>
                  </a:solidFill>
                  <a:latin typeface="Clear Sans"/>
                  <a:ea typeface="Clear Sans"/>
                  <a:cs typeface="Clear Sans"/>
                  <a:sym typeface="Clear Sans"/>
                </a:rPr>
                <a:t>Se identifican las oportunidades y debilidades que el perpetrador podria usar</a:t>
              </a:r>
            </a:p>
          </p:txBody>
        </p:sp>
      </p:grpSp>
      <p:grpSp>
        <p:nvGrpSpPr>
          <p:cNvPr id="12" name="Group 12"/>
          <p:cNvGrpSpPr/>
          <p:nvPr/>
        </p:nvGrpSpPr>
        <p:grpSpPr>
          <a:xfrm>
            <a:off x="2338524" y="4637574"/>
            <a:ext cx="4699311" cy="3960409"/>
            <a:chOff x="0" y="0"/>
            <a:chExt cx="6265748" cy="5280545"/>
          </a:xfrm>
        </p:grpSpPr>
        <p:sp>
          <p:nvSpPr>
            <p:cNvPr id="13" name="TextBox 13"/>
            <p:cNvSpPr txBox="1"/>
            <p:nvPr/>
          </p:nvSpPr>
          <p:spPr>
            <a:xfrm>
              <a:off x="0" y="-28575"/>
              <a:ext cx="626574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B923"/>
                  </a:solidFill>
                  <a:latin typeface="Clear Sans Medium"/>
                  <a:ea typeface="Clear Sans Medium"/>
                  <a:cs typeface="Clear Sans Medium"/>
                  <a:sym typeface="Clear Sans Medium"/>
                </a:rPr>
                <a:t>ACTIVIDES COMUNES</a:t>
              </a:r>
            </a:p>
          </p:txBody>
        </p:sp>
        <p:sp>
          <p:nvSpPr>
            <p:cNvPr id="14" name="TextBox 14"/>
            <p:cNvSpPr txBox="1"/>
            <p:nvPr/>
          </p:nvSpPr>
          <p:spPr>
            <a:xfrm>
              <a:off x="0" y="843023"/>
              <a:ext cx="6265748" cy="4437522"/>
            </a:xfrm>
            <a:prstGeom prst="rect">
              <a:avLst/>
            </a:prstGeom>
          </p:spPr>
          <p:txBody>
            <a:bodyPr lIns="0" tIns="0" rIns="0" bIns="0" rtlCol="0" anchor="t">
              <a:spAutoFit/>
            </a:bodyPr>
            <a:lstStyle/>
            <a:p>
              <a:pPr marL="513207" lvl="1" indent="-256603" algn="just">
                <a:lnSpc>
                  <a:spcPts val="3327"/>
                </a:lnSpc>
                <a:buFont typeface="Arial"/>
                <a:buChar char="•"/>
              </a:pPr>
              <a:r>
                <a:rPr lang="en-US" sz="2377">
                  <a:solidFill>
                    <a:srgbClr val="FFFFFF"/>
                  </a:solidFill>
                  <a:latin typeface="Clear Sans"/>
                  <a:ea typeface="Clear Sans"/>
                  <a:cs typeface="Clear Sans"/>
                  <a:sym typeface="Clear Sans"/>
                </a:rPr>
                <a:t>Determinar lo que se deberá cumplir en el transcurso de cada fase de la metodología</a:t>
              </a:r>
            </a:p>
            <a:p>
              <a:pPr marL="513207" lvl="1" indent="-256603" algn="just">
                <a:lnSpc>
                  <a:spcPts val="3327"/>
                </a:lnSpc>
                <a:buFont typeface="Arial"/>
                <a:buChar char="•"/>
              </a:pPr>
              <a:r>
                <a:rPr lang="en-US" sz="2377">
                  <a:solidFill>
                    <a:srgbClr val="FFFFFF"/>
                  </a:solidFill>
                  <a:latin typeface="Clear Sans"/>
                  <a:ea typeface="Clear Sans"/>
                  <a:cs typeface="Clear Sans"/>
                  <a:sym typeface="Clear Sans"/>
                </a:rPr>
                <a:t>Conocimiento del entorno y naturaleza de la entidad</a:t>
              </a:r>
            </a:p>
            <a:p>
              <a:pPr marL="513207" lvl="1" indent="-256603" algn="just">
                <a:lnSpc>
                  <a:spcPts val="3327"/>
                </a:lnSpc>
                <a:buFont typeface="Arial"/>
                <a:buChar char="•"/>
              </a:pPr>
              <a:r>
                <a:rPr lang="en-US" sz="2377">
                  <a:solidFill>
                    <a:srgbClr val="FFFFFF"/>
                  </a:solidFill>
                  <a:latin typeface="Clear Sans"/>
                  <a:ea typeface="Clear Sans"/>
                  <a:cs typeface="Clear Sans"/>
                  <a:sym typeface="Clear Sans"/>
                </a:rPr>
                <a:t>Evaluación del ambiente, riesgos y actividades de control</a:t>
              </a:r>
            </a:p>
          </p:txBody>
        </p:sp>
      </p:grpSp>
      <p:sp>
        <p:nvSpPr>
          <p:cNvPr id="15" name="TextBox 15"/>
          <p:cNvSpPr txBox="1"/>
          <p:nvPr/>
        </p:nvSpPr>
        <p:spPr>
          <a:xfrm rot="5460628">
            <a:off x="7377244" y="6039138"/>
            <a:ext cx="178580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Primera Etapa</a:t>
            </a:r>
          </a:p>
        </p:txBody>
      </p:sp>
      <p:sp>
        <p:nvSpPr>
          <p:cNvPr id="16" name="Freeform 16"/>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9">
              <a:extLst>
                <a:ext uri="{96DAC541-7B7A-43D3-8B79-37D633B846F1}">
                  <asvg:svgBlip xmlns:asvg="http://schemas.microsoft.com/office/drawing/2016/SVG/main" r:embed="rId10"/>
                </a:ext>
              </a:extLst>
            </a:blip>
            <a:stretch>
              <a:fillRect l="-171" t="-308623" r="-7088" b="-1042730"/>
            </a:stretch>
          </a:blipFill>
        </p:spPr>
      </p:sp>
      <p:grpSp>
        <p:nvGrpSpPr>
          <p:cNvPr id="17" name="Group 17"/>
          <p:cNvGrpSpPr/>
          <p:nvPr/>
        </p:nvGrpSpPr>
        <p:grpSpPr>
          <a:xfrm>
            <a:off x="2064296" y="723403"/>
            <a:ext cx="13990690" cy="2682355"/>
            <a:chOff x="0" y="0"/>
            <a:chExt cx="18654253" cy="3576473"/>
          </a:xfrm>
        </p:grpSpPr>
        <p:sp>
          <p:nvSpPr>
            <p:cNvPr id="18" name="TextBox 18"/>
            <p:cNvSpPr txBox="1"/>
            <p:nvPr/>
          </p:nvSpPr>
          <p:spPr>
            <a:xfrm>
              <a:off x="747" y="57150"/>
              <a:ext cx="18653506" cy="2465920"/>
            </a:xfrm>
            <a:prstGeom prst="rect">
              <a:avLst/>
            </a:prstGeom>
          </p:spPr>
          <p:txBody>
            <a:bodyPr lIns="0" tIns="0" rIns="0" bIns="0" rtlCol="0" anchor="t">
              <a:spAutoFit/>
            </a:bodyPr>
            <a:lstStyle/>
            <a:p>
              <a:pPr marL="0" lvl="0" indent="0" algn="ctr">
                <a:lnSpc>
                  <a:spcPts val="7150"/>
                </a:lnSpc>
                <a:spcBef>
                  <a:spcPct val="0"/>
                </a:spcBef>
              </a:pPr>
              <a:r>
                <a:rPr lang="en-US" sz="6500">
                  <a:solidFill>
                    <a:srgbClr val="000000"/>
                  </a:solidFill>
                  <a:latin typeface="Hammersmith One"/>
                  <a:ea typeface="Hammersmith One"/>
                  <a:cs typeface="Hammersmith One"/>
                  <a:sym typeface="Hammersmith One"/>
                </a:rPr>
                <a:t>Actividades Comunes sobre las diferentes fases de la metodologia</a:t>
              </a:r>
            </a:p>
          </p:txBody>
        </p:sp>
        <p:sp>
          <p:nvSpPr>
            <p:cNvPr id="19" name="TextBox 19"/>
            <p:cNvSpPr txBox="1"/>
            <p:nvPr/>
          </p:nvSpPr>
          <p:spPr>
            <a:xfrm>
              <a:off x="0" y="2909723"/>
              <a:ext cx="18654253" cy="666750"/>
            </a:xfrm>
            <a:prstGeom prst="rect">
              <a:avLst/>
            </a:prstGeom>
          </p:spPr>
          <p:txBody>
            <a:bodyPr lIns="0" tIns="0" rIns="0" bIns="0" rtlCol="0" anchor="t">
              <a:spAutoFit/>
            </a:bodyPr>
            <a:lstStyle/>
            <a:p>
              <a:pPr algn="ctr">
                <a:lnSpc>
                  <a:spcPts val="4200"/>
                </a:lnSpc>
              </a:pPr>
              <a:endParaRPr/>
            </a:p>
          </p:txBody>
        </p:sp>
      </p:grpSp>
      <p:sp>
        <p:nvSpPr>
          <p:cNvPr id="20" name="TextBox 20"/>
          <p:cNvSpPr txBox="1"/>
          <p:nvPr/>
        </p:nvSpPr>
        <p:spPr>
          <a:xfrm rot="-5400000">
            <a:off x="8986856" y="6030213"/>
            <a:ext cx="211009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Segunda Etapa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977258"/>
            <a:ext cx="8519448" cy="5281042"/>
            <a:chOff x="0" y="0"/>
            <a:chExt cx="11359264" cy="7041390"/>
          </a:xfrm>
        </p:grpSpPr>
        <p:sp>
          <p:nvSpPr>
            <p:cNvPr id="3" name="AutoShape 3"/>
            <p:cNvSpPr/>
            <p:nvPr/>
          </p:nvSpPr>
          <p:spPr>
            <a:xfrm rot="-10800000">
              <a:off x="0" y="0"/>
              <a:ext cx="7838569" cy="7041390"/>
            </a:xfrm>
            <a:prstGeom prst="rect">
              <a:avLst/>
            </a:prstGeom>
            <a:solidFill>
              <a:srgbClr val="FFB923"/>
            </a:solidFill>
          </p:spPr>
        </p:sp>
        <p:sp>
          <p:nvSpPr>
            <p:cNvPr id="4" name="Freeform 4"/>
            <p:cNvSpPr/>
            <p:nvPr/>
          </p:nvSpPr>
          <p:spPr>
            <a:xfrm rot="-5400000">
              <a:off x="6078222" y="1760347"/>
              <a:ext cx="7041390" cy="3520695"/>
            </a:xfrm>
            <a:custGeom>
              <a:avLst/>
              <a:gdLst/>
              <a:ahLst/>
              <a:cxnLst/>
              <a:rect l="l" t="t" r="r" b="b"/>
              <a:pathLst>
                <a:path w="7041390" h="3520695">
                  <a:moveTo>
                    <a:pt x="0" y="0"/>
                  </a:moveTo>
                  <a:lnTo>
                    <a:pt x="7041390" y="0"/>
                  </a:lnTo>
                  <a:lnTo>
                    <a:pt x="7041390" y="3520695"/>
                  </a:lnTo>
                  <a:lnTo>
                    <a:pt x="0" y="3520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624552" y="3977258"/>
            <a:ext cx="8519448" cy="5281042"/>
            <a:chOff x="0" y="0"/>
            <a:chExt cx="11359264" cy="7041390"/>
          </a:xfrm>
        </p:grpSpPr>
        <p:sp>
          <p:nvSpPr>
            <p:cNvPr id="6" name="AutoShape 6"/>
            <p:cNvSpPr/>
            <p:nvPr/>
          </p:nvSpPr>
          <p:spPr>
            <a:xfrm>
              <a:off x="3520695" y="0"/>
              <a:ext cx="7838569" cy="7041390"/>
            </a:xfrm>
            <a:prstGeom prst="rect">
              <a:avLst/>
            </a:prstGeom>
            <a:solidFill>
              <a:srgbClr val="000000"/>
            </a:solidFill>
          </p:spPr>
        </p:sp>
        <p:sp>
          <p:nvSpPr>
            <p:cNvPr id="7" name="Freeform 7"/>
            <p:cNvSpPr/>
            <p:nvPr/>
          </p:nvSpPr>
          <p:spPr>
            <a:xfrm rot="5400000">
              <a:off x="-1760347" y="1760347"/>
              <a:ext cx="7041390" cy="3520695"/>
            </a:xfrm>
            <a:custGeom>
              <a:avLst/>
              <a:gdLst/>
              <a:ahLst/>
              <a:cxnLst/>
              <a:rect l="l" t="t" r="r" b="b"/>
              <a:pathLst>
                <a:path w="7041390" h="3520695">
                  <a:moveTo>
                    <a:pt x="0" y="0"/>
                  </a:moveTo>
                  <a:lnTo>
                    <a:pt x="7041389" y="0"/>
                  </a:lnTo>
                  <a:lnTo>
                    <a:pt x="7041389" y="3520695"/>
                  </a:lnTo>
                  <a:lnTo>
                    <a:pt x="0" y="352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7342635" y="4816414"/>
            <a:ext cx="3602730" cy="3602730"/>
          </a:xfrm>
          <a:custGeom>
            <a:avLst/>
            <a:gdLst/>
            <a:ahLst/>
            <a:cxnLst/>
            <a:rect l="l" t="t" r="r" b="b"/>
            <a:pathLst>
              <a:path w="3602730" h="3602730">
                <a:moveTo>
                  <a:pt x="0" y="0"/>
                </a:moveTo>
                <a:lnTo>
                  <a:pt x="3602730" y="0"/>
                </a:lnTo>
                <a:lnTo>
                  <a:pt x="3602730" y="3602730"/>
                </a:lnTo>
                <a:lnTo>
                  <a:pt x="0" y="3602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1250165" y="4769463"/>
            <a:ext cx="4757196" cy="3533484"/>
            <a:chOff x="0" y="0"/>
            <a:chExt cx="6342928" cy="4711312"/>
          </a:xfrm>
        </p:grpSpPr>
        <p:sp>
          <p:nvSpPr>
            <p:cNvPr id="10" name="TextBox 10"/>
            <p:cNvSpPr txBox="1"/>
            <p:nvPr/>
          </p:nvSpPr>
          <p:spPr>
            <a:xfrm>
              <a:off x="0" y="-28575"/>
              <a:ext cx="6342928" cy="649095"/>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FFFF"/>
                  </a:solidFill>
                  <a:latin typeface="Clear Sans Medium"/>
                  <a:ea typeface="Clear Sans Medium"/>
                  <a:cs typeface="Clear Sans Medium"/>
                  <a:sym typeface="Clear Sans Medium"/>
                </a:rPr>
                <a:t>ACTIVIDADES COMUNES</a:t>
              </a:r>
            </a:p>
          </p:txBody>
        </p:sp>
        <p:sp>
          <p:nvSpPr>
            <p:cNvPr id="11" name="TextBox 11"/>
            <p:cNvSpPr txBox="1"/>
            <p:nvPr/>
          </p:nvSpPr>
          <p:spPr>
            <a:xfrm>
              <a:off x="0" y="832590"/>
              <a:ext cx="6342928" cy="3878722"/>
            </a:xfrm>
            <a:prstGeom prst="rect">
              <a:avLst/>
            </a:prstGeom>
          </p:spPr>
          <p:txBody>
            <a:bodyPr lIns="0" tIns="0" rIns="0" bIns="0" rtlCol="0" anchor="t">
              <a:spAutoFit/>
            </a:bodyPr>
            <a:lstStyle/>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Elaboración y desarrollo del programa de auditoria</a:t>
              </a:r>
            </a:p>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Análisis de los riesgos y  de las áreas relacionadas, y demás factores involucrados</a:t>
              </a:r>
            </a:p>
            <a:p>
              <a:pPr marL="513207" lvl="1" indent="-256603" algn="just">
                <a:lnSpc>
                  <a:spcPts val="3327"/>
                </a:lnSpc>
                <a:buFont typeface="Arial"/>
                <a:buChar char="•"/>
              </a:pPr>
              <a:r>
                <a:rPr lang="en-US" sz="2377">
                  <a:solidFill>
                    <a:srgbClr val="000000"/>
                  </a:solidFill>
                  <a:latin typeface="Clear Sans"/>
                  <a:ea typeface="Clear Sans"/>
                  <a:cs typeface="Clear Sans"/>
                  <a:sym typeface="Clear Sans"/>
                </a:rPr>
                <a:t>Planteamiento de los procedimientos de auditoria</a:t>
              </a:r>
            </a:p>
          </p:txBody>
        </p:sp>
      </p:grpSp>
      <p:grpSp>
        <p:nvGrpSpPr>
          <p:cNvPr id="12" name="Group 12"/>
          <p:cNvGrpSpPr/>
          <p:nvPr/>
        </p:nvGrpSpPr>
        <p:grpSpPr>
          <a:xfrm>
            <a:off x="2338524" y="4449249"/>
            <a:ext cx="4699311" cy="4210599"/>
            <a:chOff x="0" y="0"/>
            <a:chExt cx="6265748" cy="5614132"/>
          </a:xfrm>
        </p:grpSpPr>
        <p:sp>
          <p:nvSpPr>
            <p:cNvPr id="13" name="TextBox 13"/>
            <p:cNvSpPr txBox="1"/>
            <p:nvPr/>
          </p:nvSpPr>
          <p:spPr>
            <a:xfrm>
              <a:off x="0" y="-28575"/>
              <a:ext cx="626574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B923"/>
                  </a:solidFill>
                  <a:latin typeface="Clear Sans Medium"/>
                  <a:ea typeface="Clear Sans Medium"/>
                  <a:cs typeface="Clear Sans Medium"/>
                  <a:sym typeface="Clear Sans Medium"/>
                </a:rPr>
                <a:t>ACTIVIDES COMUNES</a:t>
              </a:r>
            </a:p>
          </p:txBody>
        </p:sp>
        <p:sp>
          <p:nvSpPr>
            <p:cNvPr id="14" name="TextBox 14"/>
            <p:cNvSpPr txBox="1"/>
            <p:nvPr/>
          </p:nvSpPr>
          <p:spPr>
            <a:xfrm>
              <a:off x="0" y="852548"/>
              <a:ext cx="6265748" cy="4761584"/>
            </a:xfrm>
            <a:prstGeom prst="rect">
              <a:avLst/>
            </a:prstGeom>
          </p:spPr>
          <p:txBody>
            <a:bodyPr lIns="0" tIns="0" rIns="0" bIns="0" rtlCol="0" anchor="t">
              <a:spAutoFit/>
            </a:bodyPr>
            <a:lstStyle/>
            <a:p>
              <a:pPr marL="491617" lvl="1" indent="-245809" algn="just">
                <a:lnSpc>
                  <a:spcPts val="3187"/>
                </a:lnSpc>
                <a:buFont typeface="Arial"/>
                <a:buChar char="•"/>
              </a:pPr>
              <a:r>
                <a:rPr lang="en-US" sz="2277">
                  <a:solidFill>
                    <a:srgbClr val="FFFFFF"/>
                  </a:solidFill>
                  <a:latin typeface="Clear Sans"/>
                  <a:ea typeface="Clear Sans"/>
                  <a:cs typeface="Clear Sans"/>
                  <a:sym typeface="Clear Sans"/>
                  <a:hlinkClick r:id="rId8" tooltip="https://docs.google.com/spreadsheets/d/1DUF2isFWsqVSYhbaACYtbgcLi_YjDqpE3GLQIVgkKQg/edit#gid=69851113"/>
                </a:rPr>
                <a:t>Se evalúan los riesgos susceptibles a fraude considerando factores de riesgos oportunos</a:t>
              </a:r>
              <a:r>
                <a:rPr lang="en-US" sz="2277">
                  <a:solidFill>
                    <a:srgbClr val="FFFFFF"/>
                  </a:solidFill>
                  <a:latin typeface="Clear Sans"/>
                  <a:ea typeface="Clear Sans"/>
                  <a:cs typeface="Clear Sans"/>
                  <a:sym typeface="Clear Sans"/>
                </a:rPr>
                <a:t>.</a:t>
              </a:r>
            </a:p>
            <a:p>
              <a:pPr marL="491617" lvl="1" indent="-245809" algn="just">
                <a:lnSpc>
                  <a:spcPts val="3187"/>
                </a:lnSpc>
                <a:buFont typeface="Arial"/>
                <a:buChar char="•"/>
              </a:pPr>
              <a:r>
                <a:rPr lang="en-US" sz="2277">
                  <a:solidFill>
                    <a:srgbClr val="FFFFFF"/>
                  </a:solidFill>
                  <a:latin typeface="Clear Sans"/>
                  <a:ea typeface="Clear Sans"/>
                  <a:cs typeface="Clear Sans"/>
                  <a:sym typeface="Clear Sans"/>
                </a:rPr>
                <a:t>Evaluación de la evidencia que se va obteniendo en el desarrollo de la auditoria</a:t>
              </a:r>
            </a:p>
            <a:p>
              <a:pPr marL="491617" lvl="1" indent="-245809" algn="just">
                <a:lnSpc>
                  <a:spcPts val="3187"/>
                </a:lnSpc>
                <a:buFont typeface="Arial"/>
                <a:buChar char="•"/>
              </a:pPr>
              <a:r>
                <a:rPr lang="en-US" sz="2277">
                  <a:solidFill>
                    <a:srgbClr val="FFFFFF"/>
                  </a:solidFill>
                  <a:latin typeface="Clear Sans"/>
                  <a:ea typeface="Clear Sans"/>
                  <a:cs typeface="Clear Sans"/>
                  <a:sym typeface="Clear Sans"/>
                </a:rPr>
                <a:t>Resaltar e evidenciar el impactos de los riesgos</a:t>
              </a:r>
            </a:p>
          </p:txBody>
        </p:sp>
      </p:grpSp>
      <p:sp>
        <p:nvSpPr>
          <p:cNvPr id="15" name="TextBox 15"/>
          <p:cNvSpPr txBox="1"/>
          <p:nvPr/>
        </p:nvSpPr>
        <p:spPr>
          <a:xfrm rot="5460628">
            <a:off x="7377244" y="6039138"/>
            <a:ext cx="178580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Tercera Etapa</a:t>
            </a:r>
          </a:p>
        </p:txBody>
      </p:sp>
      <p:sp>
        <p:nvSpPr>
          <p:cNvPr id="16" name="Freeform 16"/>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9">
              <a:extLst>
                <a:ext uri="{96DAC541-7B7A-43D3-8B79-37D633B846F1}">
                  <asvg:svgBlip xmlns:asvg="http://schemas.microsoft.com/office/drawing/2016/SVG/main" r:embed="rId10"/>
                </a:ext>
              </a:extLst>
            </a:blip>
            <a:stretch>
              <a:fillRect l="-171" t="-308623" r="-7088" b="-1042730"/>
            </a:stretch>
          </a:blipFill>
        </p:spPr>
      </p:sp>
      <p:sp>
        <p:nvSpPr>
          <p:cNvPr id="17" name="TextBox 17"/>
          <p:cNvSpPr txBox="1"/>
          <p:nvPr/>
        </p:nvSpPr>
        <p:spPr>
          <a:xfrm>
            <a:off x="2148935" y="1085850"/>
            <a:ext cx="13990129" cy="1835152"/>
          </a:xfrm>
          <a:prstGeom prst="rect">
            <a:avLst/>
          </a:prstGeom>
        </p:spPr>
        <p:txBody>
          <a:bodyPr lIns="0" tIns="0" rIns="0" bIns="0" rtlCol="0" anchor="t">
            <a:spAutoFit/>
          </a:bodyPr>
          <a:lstStyle/>
          <a:p>
            <a:pPr marL="0" lvl="0" indent="0" algn="ctr">
              <a:lnSpc>
                <a:spcPts val="7150"/>
              </a:lnSpc>
              <a:spcBef>
                <a:spcPct val="0"/>
              </a:spcBef>
            </a:pPr>
            <a:r>
              <a:rPr lang="en-US" sz="6500">
                <a:solidFill>
                  <a:srgbClr val="000000"/>
                </a:solidFill>
                <a:latin typeface="Hammersmith One"/>
                <a:ea typeface="Hammersmith One"/>
                <a:cs typeface="Hammersmith One"/>
                <a:sym typeface="Hammersmith One"/>
              </a:rPr>
              <a:t>Actividades Comunes sobre las diferentes fases de la metodologia</a:t>
            </a:r>
          </a:p>
        </p:txBody>
      </p:sp>
      <p:sp>
        <p:nvSpPr>
          <p:cNvPr id="18" name="TextBox 18"/>
          <p:cNvSpPr txBox="1"/>
          <p:nvPr/>
        </p:nvSpPr>
        <p:spPr>
          <a:xfrm rot="-5400000">
            <a:off x="8986856" y="6030213"/>
            <a:ext cx="211009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Cuarta Etapa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977258"/>
            <a:ext cx="8519448" cy="5281042"/>
            <a:chOff x="0" y="0"/>
            <a:chExt cx="11359264" cy="7041390"/>
          </a:xfrm>
        </p:grpSpPr>
        <p:sp>
          <p:nvSpPr>
            <p:cNvPr id="3" name="AutoShape 3"/>
            <p:cNvSpPr/>
            <p:nvPr/>
          </p:nvSpPr>
          <p:spPr>
            <a:xfrm rot="-10800000">
              <a:off x="0" y="0"/>
              <a:ext cx="7838569" cy="7041390"/>
            </a:xfrm>
            <a:prstGeom prst="rect">
              <a:avLst/>
            </a:prstGeom>
            <a:solidFill>
              <a:srgbClr val="FFB923"/>
            </a:solidFill>
          </p:spPr>
        </p:sp>
        <p:sp>
          <p:nvSpPr>
            <p:cNvPr id="4" name="Freeform 4"/>
            <p:cNvSpPr/>
            <p:nvPr/>
          </p:nvSpPr>
          <p:spPr>
            <a:xfrm rot="-5400000">
              <a:off x="6078222" y="1760347"/>
              <a:ext cx="7041390" cy="3520695"/>
            </a:xfrm>
            <a:custGeom>
              <a:avLst/>
              <a:gdLst/>
              <a:ahLst/>
              <a:cxnLst/>
              <a:rect l="l" t="t" r="r" b="b"/>
              <a:pathLst>
                <a:path w="7041390" h="3520695">
                  <a:moveTo>
                    <a:pt x="0" y="0"/>
                  </a:moveTo>
                  <a:lnTo>
                    <a:pt x="7041390" y="0"/>
                  </a:lnTo>
                  <a:lnTo>
                    <a:pt x="7041390" y="3520695"/>
                  </a:lnTo>
                  <a:lnTo>
                    <a:pt x="0" y="3520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624552" y="3977258"/>
            <a:ext cx="8519448" cy="5281042"/>
            <a:chOff x="0" y="0"/>
            <a:chExt cx="11359264" cy="7041390"/>
          </a:xfrm>
        </p:grpSpPr>
        <p:sp>
          <p:nvSpPr>
            <p:cNvPr id="6" name="AutoShape 6"/>
            <p:cNvSpPr/>
            <p:nvPr/>
          </p:nvSpPr>
          <p:spPr>
            <a:xfrm>
              <a:off x="3520695" y="0"/>
              <a:ext cx="7838569" cy="7041390"/>
            </a:xfrm>
            <a:prstGeom prst="rect">
              <a:avLst/>
            </a:prstGeom>
            <a:solidFill>
              <a:srgbClr val="000000"/>
            </a:solidFill>
          </p:spPr>
        </p:sp>
        <p:sp>
          <p:nvSpPr>
            <p:cNvPr id="7" name="Freeform 7"/>
            <p:cNvSpPr/>
            <p:nvPr/>
          </p:nvSpPr>
          <p:spPr>
            <a:xfrm rot="5400000">
              <a:off x="-1760347" y="1760347"/>
              <a:ext cx="7041390" cy="3520695"/>
            </a:xfrm>
            <a:custGeom>
              <a:avLst/>
              <a:gdLst/>
              <a:ahLst/>
              <a:cxnLst/>
              <a:rect l="l" t="t" r="r" b="b"/>
              <a:pathLst>
                <a:path w="7041390" h="3520695">
                  <a:moveTo>
                    <a:pt x="0" y="0"/>
                  </a:moveTo>
                  <a:lnTo>
                    <a:pt x="7041389" y="0"/>
                  </a:lnTo>
                  <a:lnTo>
                    <a:pt x="7041389" y="3520695"/>
                  </a:lnTo>
                  <a:lnTo>
                    <a:pt x="0" y="352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7342635" y="4816414"/>
            <a:ext cx="3602730" cy="3602730"/>
          </a:xfrm>
          <a:custGeom>
            <a:avLst/>
            <a:gdLst/>
            <a:ahLst/>
            <a:cxnLst/>
            <a:rect l="l" t="t" r="r" b="b"/>
            <a:pathLst>
              <a:path w="3602730" h="3602730">
                <a:moveTo>
                  <a:pt x="0" y="0"/>
                </a:moveTo>
                <a:lnTo>
                  <a:pt x="3602730" y="0"/>
                </a:lnTo>
                <a:lnTo>
                  <a:pt x="3602730" y="3602730"/>
                </a:lnTo>
                <a:lnTo>
                  <a:pt x="0" y="3602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1297790" y="4462647"/>
            <a:ext cx="4757196" cy="3952584"/>
            <a:chOff x="0" y="0"/>
            <a:chExt cx="6342928" cy="5270112"/>
          </a:xfrm>
        </p:grpSpPr>
        <p:sp>
          <p:nvSpPr>
            <p:cNvPr id="10" name="TextBox 10"/>
            <p:cNvSpPr txBox="1"/>
            <p:nvPr/>
          </p:nvSpPr>
          <p:spPr>
            <a:xfrm>
              <a:off x="0" y="-28575"/>
              <a:ext cx="6342928" cy="649095"/>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FFFF"/>
                  </a:solidFill>
                  <a:latin typeface="Clear Sans Medium"/>
                  <a:ea typeface="Clear Sans Medium"/>
                  <a:cs typeface="Clear Sans Medium"/>
                  <a:sym typeface="Clear Sans Medium"/>
                </a:rPr>
                <a:t>ACTIVIDADES COMUNES</a:t>
              </a:r>
            </a:p>
          </p:txBody>
        </p:sp>
        <p:sp>
          <p:nvSpPr>
            <p:cNvPr id="11" name="TextBox 11"/>
            <p:cNvSpPr txBox="1"/>
            <p:nvPr/>
          </p:nvSpPr>
          <p:spPr>
            <a:xfrm>
              <a:off x="0" y="832590"/>
              <a:ext cx="6342928" cy="4437522"/>
            </a:xfrm>
            <a:prstGeom prst="rect">
              <a:avLst/>
            </a:prstGeom>
          </p:spPr>
          <p:txBody>
            <a:bodyPr lIns="0" tIns="0" rIns="0" bIns="0" rtlCol="0" anchor="t">
              <a:spAutoFit/>
            </a:bodyPr>
            <a:lstStyle/>
            <a:p>
              <a:pPr marL="513207" lvl="1" indent="-256603" algn="l">
                <a:lnSpc>
                  <a:spcPts val="3327"/>
                </a:lnSpc>
                <a:buFont typeface="Arial"/>
                <a:buChar char="•"/>
              </a:pPr>
              <a:r>
                <a:rPr lang="en-US" sz="2377">
                  <a:solidFill>
                    <a:srgbClr val="000000"/>
                  </a:solidFill>
                  <a:latin typeface="Clear Sans"/>
                  <a:ea typeface="Clear Sans"/>
                  <a:cs typeface="Clear Sans"/>
                  <a:sym typeface="Clear Sans"/>
                </a:rPr>
                <a:t>Desarrollo del informe final de la auditoria llevada a cabo</a:t>
              </a:r>
            </a:p>
            <a:p>
              <a:pPr marL="513207" lvl="1" indent="-256603" algn="l">
                <a:lnSpc>
                  <a:spcPts val="3327"/>
                </a:lnSpc>
                <a:buFont typeface="Arial"/>
                <a:buChar char="•"/>
              </a:pPr>
              <a:r>
                <a:rPr lang="en-US" sz="2377">
                  <a:solidFill>
                    <a:srgbClr val="000000"/>
                  </a:solidFill>
                  <a:latin typeface="Clear Sans"/>
                  <a:ea typeface="Clear Sans"/>
                  <a:cs typeface="Clear Sans"/>
                  <a:sym typeface="Clear Sans"/>
                </a:rPr>
                <a:t>Reporte y comunicación con lo gerentes de la empresa de los hallazgos obtenidos</a:t>
              </a:r>
            </a:p>
            <a:p>
              <a:pPr marL="513207" lvl="1" indent="-256603" algn="l">
                <a:lnSpc>
                  <a:spcPts val="3327"/>
                </a:lnSpc>
                <a:buFont typeface="Arial"/>
                <a:buChar char="•"/>
              </a:pPr>
              <a:r>
                <a:rPr lang="en-US" sz="2377">
                  <a:solidFill>
                    <a:srgbClr val="000000"/>
                  </a:solidFill>
                  <a:latin typeface="Clear Sans"/>
                  <a:ea typeface="Clear Sans"/>
                  <a:cs typeface="Clear Sans"/>
                  <a:sym typeface="Clear Sans"/>
                </a:rPr>
                <a:t>Objetividad y precision a la hora de reportar los resultados</a:t>
              </a:r>
            </a:p>
          </p:txBody>
        </p:sp>
      </p:grpSp>
      <p:grpSp>
        <p:nvGrpSpPr>
          <p:cNvPr id="12" name="Group 12"/>
          <p:cNvGrpSpPr/>
          <p:nvPr/>
        </p:nvGrpSpPr>
        <p:grpSpPr>
          <a:xfrm>
            <a:off x="2290899" y="4512479"/>
            <a:ext cx="4699311" cy="4210599"/>
            <a:chOff x="0" y="0"/>
            <a:chExt cx="6265748" cy="5614132"/>
          </a:xfrm>
        </p:grpSpPr>
        <p:sp>
          <p:nvSpPr>
            <p:cNvPr id="13" name="TextBox 13"/>
            <p:cNvSpPr txBox="1"/>
            <p:nvPr/>
          </p:nvSpPr>
          <p:spPr>
            <a:xfrm>
              <a:off x="0" y="-28575"/>
              <a:ext cx="6265748" cy="659529"/>
            </a:xfrm>
            <a:prstGeom prst="rect">
              <a:avLst/>
            </a:prstGeom>
          </p:spPr>
          <p:txBody>
            <a:bodyPr lIns="0" tIns="0" rIns="0" bIns="0" rtlCol="0" anchor="t">
              <a:spAutoFit/>
            </a:bodyPr>
            <a:lstStyle/>
            <a:p>
              <a:pPr marL="0" lvl="0" indent="0" algn="l">
                <a:lnSpc>
                  <a:spcPts val="4036"/>
                </a:lnSpc>
                <a:spcBef>
                  <a:spcPct val="0"/>
                </a:spcBef>
              </a:pPr>
              <a:r>
                <a:rPr lang="en-US" sz="3105" spc="124">
                  <a:solidFill>
                    <a:srgbClr val="FFB923"/>
                  </a:solidFill>
                  <a:latin typeface="Clear Sans Medium"/>
                  <a:ea typeface="Clear Sans Medium"/>
                  <a:cs typeface="Clear Sans Medium"/>
                  <a:sym typeface="Clear Sans Medium"/>
                </a:rPr>
                <a:t>ACTIVIDES COMUNES</a:t>
              </a:r>
            </a:p>
          </p:txBody>
        </p:sp>
        <p:sp>
          <p:nvSpPr>
            <p:cNvPr id="14" name="TextBox 14"/>
            <p:cNvSpPr txBox="1"/>
            <p:nvPr/>
          </p:nvSpPr>
          <p:spPr>
            <a:xfrm>
              <a:off x="0" y="852548"/>
              <a:ext cx="6265748" cy="4761584"/>
            </a:xfrm>
            <a:prstGeom prst="rect">
              <a:avLst/>
            </a:prstGeom>
          </p:spPr>
          <p:txBody>
            <a:bodyPr lIns="0" tIns="0" rIns="0" bIns="0" rtlCol="0" anchor="t">
              <a:spAutoFit/>
            </a:bodyPr>
            <a:lstStyle/>
            <a:p>
              <a:pPr marL="491617" lvl="1" indent="-245809" algn="just">
                <a:lnSpc>
                  <a:spcPts val="3187"/>
                </a:lnSpc>
                <a:buFont typeface="Arial"/>
                <a:buChar char="•"/>
              </a:pPr>
              <a:r>
                <a:rPr lang="en-US" sz="2277">
                  <a:solidFill>
                    <a:srgbClr val="FFFFFF"/>
                  </a:solidFill>
                  <a:latin typeface="Clear Sans"/>
                  <a:ea typeface="Clear Sans"/>
                  <a:cs typeface="Clear Sans"/>
                  <a:sym typeface="Clear Sans"/>
                </a:rPr>
                <a:t>Obtención y evaluación de la evidencia de auditoria forense obtenida</a:t>
              </a:r>
            </a:p>
            <a:p>
              <a:pPr marL="491617" lvl="1" indent="-245809" algn="just">
                <a:lnSpc>
                  <a:spcPts val="3187"/>
                </a:lnSpc>
                <a:buFont typeface="Arial"/>
                <a:buChar char="•"/>
              </a:pPr>
              <a:r>
                <a:rPr lang="en-US" sz="2277">
                  <a:solidFill>
                    <a:srgbClr val="FFFFFF"/>
                  </a:solidFill>
                  <a:latin typeface="Clear Sans"/>
                  <a:ea typeface="Clear Sans"/>
                  <a:cs typeface="Clear Sans"/>
                  <a:sym typeface="Clear Sans"/>
                </a:rPr>
                <a:t>Clasificacion de la evidencia, en fisica, documental, testimonial y analitica</a:t>
              </a:r>
            </a:p>
            <a:p>
              <a:pPr marL="491617" lvl="1" indent="-245809" algn="just">
                <a:lnSpc>
                  <a:spcPts val="3187"/>
                </a:lnSpc>
                <a:buFont typeface="Arial"/>
                <a:buChar char="•"/>
              </a:pPr>
              <a:r>
                <a:rPr lang="en-US" sz="2277">
                  <a:solidFill>
                    <a:srgbClr val="FFFFFF"/>
                  </a:solidFill>
                  <a:latin typeface="Clear Sans"/>
                  <a:ea typeface="Clear Sans"/>
                  <a:cs typeface="Clear Sans"/>
                  <a:sym typeface="Clear Sans"/>
                </a:rPr>
                <a:t>Aplicacion de las tecnicas de investiaacion para abarcar mayor evidencias</a:t>
              </a:r>
            </a:p>
          </p:txBody>
        </p:sp>
      </p:grpSp>
      <p:sp>
        <p:nvSpPr>
          <p:cNvPr id="15" name="TextBox 15"/>
          <p:cNvSpPr txBox="1"/>
          <p:nvPr/>
        </p:nvSpPr>
        <p:spPr>
          <a:xfrm rot="5460628">
            <a:off x="7377244" y="6039138"/>
            <a:ext cx="178580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Quinta Etapa</a:t>
            </a:r>
          </a:p>
        </p:txBody>
      </p:sp>
      <p:sp>
        <p:nvSpPr>
          <p:cNvPr id="16" name="Freeform 16"/>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8">
              <a:extLst>
                <a:ext uri="{96DAC541-7B7A-43D3-8B79-37D633B846F1}">
                  <asvg:svgBlip xmlns:asvg="http://schemas.microsoft.com/office/drawing/2016/SVG/main" r:embed="rId9"/>
                </a:ext>
              </a:extLst>
            </a:blip>
            <a:stretch>
              <a:fillRect l="-171" t="-308623" r="-7088" b="-1042730"/>
            </a:stretch>
          </a:blipFill>
        </p:spPr>
      </p:sp>
      <p:sp>
        <p:nvSpPr>
          <p:cNvPr id="17" name="TextBox 17"/>
          <p:cNvSpPr txBox="1"/>
          <p:nvPr/>
        </p:nvSpPr>
        <p:spPr>
          <a:xfrm>
            <a:off x="2148935" y="1037205"/>
            <a:ext cx="13990129" cy="1835152"/>
          </a:xfrm>
          <a:prstGeom prst="rect">
            <a:avLst/>
          </a:prstGeom>
        </p:spPr>
        <p:txBody>
          <a:bodyPr lIns="0" tIns="0" rIns="0" bIns="0" rtlCol="0" anchor="t">
            <a:spAutoFit/>
          </a:bodyPr>
          <a:lstStyle/>
          <a:p>
            <a:pPr marL="0" lvl="0" indent="0" algn="ctr">
              <a:lnSpc>
                <a:spcPts val="7150"/>
              </a:lnSpc>
              <a:spcBef>
                <a:spcPct val="0"/>
              </a:spcBef>
            </a:pPr>
            <a:r>
              <a:rPr lang="en-US" sz="6500">
                <a:solidFill>
                  <a:srgbClr val="000000"/>
                </a:solidFill>
                <a:latin typeface="Hammersmith One"/>
                <a:ea typeface="Hammersmith One"/>
                <a:cs typeface="Hammersmith One"/>
                <a:sym typeface="Hammersmith One"/>
              </a:rPr>
              <a:t>Actividades Comunes sobre las diferentes fases de la metodologia</a:t>
            </a:r>
          </a:p>
        </p:txBody>
      </p:sp>
      <p:sp>
        <p:nvSpPr>
          <p:cNvPr id="18" name="TextBox 18"/>
          <p:cNvSpPr txBox="1"/>
          <p:nvPr/>
        </p:nvSpPr>
        <p:spPr>
          <a:xfrm rot="-5400000">
            <a:off x="8986856" y="6030213"/>
            <a:ext cx="2110093" cy="1175131"/>
          </a:xfrm>
          <a:prstGeom prst="rect">
            <a:avLst/>
          </a:prstGeom>
        </p:spPr>
        <p:txBody>
          <a:bodyPr lIns="0" tIns="0" rIns="0" bIns="0" rtlCol="0" anchor="t">
            <a:spAutoFit/>
          </a:bodyPr>
          <a:lstStyle/>
          <a:p>
            <a:pPr algn="ctr">
              <a:lnSpc>
                <a:spcPts val="4709"/>
              </a:lnSpc>
            </a:pPr>
            <a:r>
              <a:rPr lang="en-US" sz="3622">
                <a:solidFill>
                  <a:srgbClr val="000000"/>
                </a:solidFill>
                <a:latin typeface="Hammersmith One"/>
                <a:ea typeface="Hammersmith One"/>
                <a:cs typeface="Hammersmith One"/>
                <a:sym typeface="Hammersmith One"/>
              </a:rPr>
              <a:t>Sexta Etapa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16716" y="4208225"/>
            <a:ext cx="731003" cy="760368"/>
            <a:chOff x="0" y="0"/>
            <a:chExt cx="974670" cy="1013824"/>
          </a:xfrm>
        </p:grpSpPr>
        <p:sp>
          <p:nvSpPr>
            <p:cNvPr id="3" name="AutoShape 3"/>
            <p:cNvSpPr/>
            <p:nvPr/>
          </p:nvSpPr>
          <p:spPr>
            <a:xfrm>
              <a:off x="0" y="0"/>
              <a:ext cx="974670" cy="1013824"/>
            </a:xfrm>
            <a:prstGeom prst="rect">
              <a:avLst/>
            </a:prstGeom>
            <a:solidFill>
              <a:srgbClr val="FFB923"/>
            </a:solidFill>
          </p:spPr>
        </p:sp>
        <p:sp>
          <p:nvSpPr>
            <p:cNvPr id="4" name="TextBox 4"/>
            <p:cNvSpPr txBox="1"/>
            <p:nvPr/>
          </p:nvSpPr>
          <p:spPr>
            <a:xfrm>
              <a:off x="194570" y="64529"/>
              <a:ext cx="585531" cy="835237"/>
            </a:xfrm>
            <a:prstGeom prst="rect">
              <a:avLst/>
            </a:prstGeom>
          </p:spPr>
          <p:txBody>
            <a:bodyPr lIns="0" tIns="0" rIns="0" bIns="0" rtlCol="0" anchor="t">
              <a:spAutoFit/>
            </a:bodyPr>
            <a:lstStyle/>
            <a:p>
              <a:pPr marL="0" lvl="0" indent="0" algn="ctr">
                <a:lnSpc>
                  <a:spcPts val="5102"/>
                </a:lnSpc>
                <a:spcBef>
                  <a:spcPct val="0"/>
                </a:spcBef>
              </a:pPr>
              <a:r>
                <a:rPr lang="en-US" sz="3924" spc="156">
                  <a:solidFill>
                    <a:srgbClr val="000000"/>
                  </a:solidFill>
                  <a:latin typeface="Clear Sans Medium"/>
                  <a:ea typeface="Clear Sans Medium"/>
                  <a:cs typeface="Clear Sans Medium"/>
                  <a:sym typeface="Clear Sans Medium"/>
                </a:rPr>
                <a:t>2</a:t>
              </a:r>
            </a:p>
          </p:txBody>
        </p:sp>
      </p:grpSp>
      <p:grpSp>
        <p:nvGrpSpPr>
          <p:cNvPr id="5" name="Group 5"/>
          <p:cNvGrpSpPr/>
          <p:nvPr/>
        </p:nvGrpSpPr>
        <p:grpSpPr>
          <a:xfrm>
            <a:off x="10839815" y="4208225"/>
            <a:ext cx="5693048" cy="2718631"/>
            <a:chOff x="0" y="0"/>
            <a:chExt cx="7590730" cy="3624842"/>
          </a:xfrm>
        </p:grpSpPr>
        <p:sp>
          <p:nvSpPr>
            <p:cNvPr id="6" name="TextBox 6"/>
            <p:cNvSpPr txBox="1"/>
            <p:nvPr/>
          </p:nvSpPr>
          <p:spPr>
            <a:xfrm>
              <a:off x="0" y="-28575"/>
              <a:ext cx="7590730" cy="1029334"/>
            </a:xfrm>
            <a:prstGeom prst="rect">
              <a:avLst/>
            </a:prstGeom>
          </p:spPr>
          <p:txBody>
            <a:bodyPr lIns="0" tIns="0" rIns="0" bIns="0" rtlCol="0" anchor="t">
              <a:spAutoFit/>
            </a:bodyPr>
            <a:lstStyle/>
            <a:p>
              <a:pPr algn="l">
                <a:lnSpc>
                  <a:spcPts val="3120"/>
                </a:lnSpc>
              </a:pPr>
              <a:r>
                <a:rPr lang="en-US" sz="2400">
                  <a:solidFill>
                    <a:srgbClr val="000000"/>
                  </a:solidFill>
                  <a:latin typeface="Hammersmith One"/>
                  <a:ea typeface="Hammersmith One"/>
                  <a:cs typeface="Hammersmith One"/>
                  <a:sym typeface="Hammersmith One"/>
                </a:rPr>
                <a:t>Respuesta Rápida y Efectiva a Incidentes de Fraude</a:t>
              </a:r>
            </a:p>
          </p:txBody>
        </p:sp>
        <p:sp>
          <p:nvSpPr>
            <p:cNvPr id="7" name="TextBox 7"/>
            <p:cNvSpPr txBox="1"/>
            <p:nvPr/>
          </p:nvSpPr>
          <p:spPr>
            <a:xfrm>
              <a:off x="0" y="1158502"/>
              <a:ext cx="7590730" cy="2418080"/>
            </a:xfrm>
            <a:prstGeom prst="rect">
              <a:avLst/>
            </a:prstGeom>
          </p:spPr>
          <p:txBody>
            <a:bodyPr lIns="0" tIns="0" rIns="0" bIns="0" rtlCol="0" anchor="t">
              <a:spAutoFit/>
            </a:bodyPr>
            <a:lstStyle/>
            <a:p>
              <a:pPr marL="0" lvl="0" indent="0" algn="l">
                <a:lnSpc>
                  <a:spcPts val="2415"/>
                </a:lnSpc>
                <a:spcBef>
                  <a:spcPct val="0"/>
                </a:spcBef>
              </a:pPr>
              <a:r>
                <a:rPr lang="en-US" sz="1725">
                  <a:solidFill>
                    <a:srgbClr val="000000"/>
                  </a:solidFill>
                  <a:latin typeface="Clear Sans"/>
                  <a:ea typeface="Clear Sans"/>
                  <a:cs typeface="Clear Sans"/>
                  <a:sym typeface="Clear Sans"/>
                </a:rPr>
                <a:t>metodologías más amplias de gestión de crisis pueden incluir respuestas a todo tipo de incidentes (desastres naturales, fallos técnicos, etc.), pero la metodología de prevención de fraudes se especializa en la investigación, documentación y mitigación de incidentes de fraude, con protocolos específicos para el manejo de tales eventos.</a:t>
              </a:r>
            </a:p>
          </p:txBody>
        </p:sp>
      </p:grpSp>
      <p:sp>
        <p:nvSpPr>
          <p:cNvPr id="8" name="TextBox 8"/>
          <p:cNvSpPr txBox="1"/>
          <p:nvPr/>
        </p:nvSpPr>
        <p:spPr>
          <a:xfrm>
            <a:off x="1095709" y="741095"/>
            <a:ext cx="14734668" cy="2273300"/>
          </a:xfrm>
          <a:prstGeom prst="rect">
            <a:avLst/>
          </a:prstGeom>
        </p:spPr>
        <p:txBody>
          <a:bodyPr lIns="0" tIns="0" rIns="0" bIns="0" rtlCol="0" anchor="t">
            <a:spAutoFit/>
          </a:bodyPr>
          <a:lstStyle/>
          <a:p>
            <a:pPr algn="ctr">
              <a:lnSpc>
                <a:spcPts val="9099"/>
              </a:lnSpc>
            </a:pPr>
            <a:r>
              <a:rPr lang="en-US" sz="6999" spc="-139">
                <a:solidFill>
                  <a:srgbClr val="000000"/>
                </a:solidFill>
                <a:latin typeface="Clear Sans"/>
                <a:ea typeface="Clear Sans"/>
                <a:cs typeface="Clear Sans"/>
                <a:sym typeface="Clear Sans"/>
              </a:rPr>
              <a:t>Objetivos Comunes de la metodología de Auditoria Forense</a:t>
            </a:r>
          </a:p>
        </p:txBody>
      </p:sp>
      <p:grpSp>
        <p:nvGrpSpPr>
          <p:cNvPr id="9" name="Group 9"/>
          <p:cNvGrpSpPr/>
          <p:nvPr/>
        </p:nvGrpSpPr>
        <p:grpSpPr>
          <a:xfrm>
            <a:off x="2615748" y="4208225"/>
            <a:ext cx="5693048" cy="2745936"/>
            <a:chOff x="0" y="0"/>
            <a:chExt cx="7590730" cy="3661248"/>
          </a:xfrm>
        </p:grpSpPr>
        <p:sp>
          <p:nvSpPr>
            <p:cNvPr id="10" name="TextBox 10"/>
            <p:cNvSpPr txBox="1"/>
            <p:nvPr/>
          </p:nvSpPr>
          <p:spPr>
            <a:xfrm>
              <a:off x="0" y="-28575"/>
              <a:ext cx="7590730" cy="1054311"/>
            </a:xfrm>
            <a:prstGeom prst="rect">
              <a:avLst/>
            </a:prstGeom>
          </p:spPr>
          <p:txBody>
            <a:bodyPr lIns="0" tIns="0" rIns="0" bIns="0" rtlCol="0" anchor="t">
              <a:spAutoFit/>
            </a:bodyPr>
            <a:lstStyle/>
            <a:p>
              <a:pPr algn="l">
                <a:lnSpc>
                  <a:spcPts val="3152"/>
                </a:lnSpc>
              </a:pPr>
              <a:r>
                <a:rPr lang="en-US" sz="2425">
                  <a:solidFill>
                    <a:srgbClr val="000000"/>
                  </a:solidFill>
                  <a:latin typeface="Hammersmith One"/>
                  <a:ea typeface="Hammersmith One"/>
                  <a:cs typeface="Hammersmith One"/>
                  <a:sym typeface="Hammersmith One"/>
                </a:rPr>
                <a:t>Detectar y mitigar riesgos antes de que se materialicen en incidentes de fraude</a:t>
              </a:r>
            </a:p>
          </p:txBody>
        </p:sp>
        <p:sp>
          <p:nvSpPr>
            <p:cNvPr id="11" name="TextBox 11"/>
            <p:cNvSpPr txBox="1"/>
            <p:nvPr/>
          </p:nvSpPr>
          <p:spPr>
            <a:xfrm>
              <a:off x="0" y="1194909"/>
              <a:ext cx="7590730" cy="2418080"/>
            </a:xfrm>
            <a:prstGeom prst="rect">
              <a:avLst/>
            </a:prstGeom>
          </p:spPr>
          <p:txBody>
            <a:bodyPr lIns="0" tIns="0" rIns="0" bIns="0" rtlCol="0" anchor="t">
              <a:spAutoFit/>
            </a:bodyPr>
            <a:lstStyle/>
            <a:p>
              <a:pPr marL="0" lvl="0" indent="0" algn="l">
                <a:lnSpc>
                  <a:spcPts val="2415"/>
                </a:lnSpc>
                <a:spcBef>
                  <a:spcPct val="0"/>
                </a:spcBef>
              </a:pPr>
              <a:r>
                <a:rPr lang="en-US" sz="1725">
                  <a:solidFill>
                    <a:srgbClr val="000000"/>
                  </a:solidFill>
                  <a:latin typeface="Clear Sans"/>
                  <a:ea typeface="Clear Sans"/>
                  <a:cs typeface="Clear Sans"/>
                  <a:sym typeface="Clear Sans"/>
                </a:rPr>
                <a:t>A diferencia de metodologías generales de gestión de riesgos que pueden abordar una amplia gama de riesgos (operacionales, estratégicos, etc.), una metodología específica para fraudes se enfoca intensamente en identificar y abordar las vulnerabilidades que podrían ser explotadas para cometer fraudes.</a:t>
              </a:r>
            </a:p>
          </p:txBody>
        </p:sp>
      </p:grpSp>
      <p:grpSp>
        <p:nvGrpSpPr>
          <p:cNvPr id="12" name="Group 12"/>
          <p:cNvGrpSpPr/>
          <p:nvPr/>
        </p:nvGrpSpPr>
        <p:grpSpPr>
          <a:xfrm>
            <a:off x="9716716" y="7122866"/>
            <a:ext cx="731003" cy="760368"/>
            <a:chOff x="0" y="0"/>
            <a:chExt cx="974670" cy="1013824"/>
          </a:xfrm>
        </p:grpSpPr>
        <p:sp>
          <p:nvSpPr>
            <p:cNvPr id="13" name="AutoShape 13"/>
            <p:cNvSpPr/>
            <p:nvPr/>
          </p:nvSpPr>
          <p:spPr>
            <a:xfrm>
              <a:off x="0" y="0"/>
              <a:ext cx="974670" cy="1013824"/>
            </a:xfrm>
            <a:prstGeom prst="rect">
              <a:avLst/>
            </a:prstGeom>
            <a:solidFill>
              <a:srgbClr val="FFB923"/>
            </a:solidFill>
          </p:spPr>
        </p:sp>
        <p:sp>
          <p:nvSpPr>
            <p:cNvPr id="14" name="TextBox 14"/>
            <p:cNvSpPr txBox="1"/>
            <p:nvPr/>
          </p:nvSpPr>
          <p:spPr>
            <a:xfrm>
              <a:off x="194570" y="64529"/>
              <a:ext cx="585531" cy="835237"/>
            </a:xfrm>
            <a:prstGeom prst="rect">
              <a:avLst/>
            </a:prstGeom>
          </p:spPr>
          <p:txBody>
            <a:bodyPr lIns="0" tIns="0" rIns="0" bIns="0" rtlCol="0" anchor="t">
              <a:spAutoFit/>
            </a:bodyPr>
            <a:lstStyle/>
            <a:p>
              <a:pPr marL="0" lvl="0" indent="0" algn="ctr">
                <a:lnSpc>
                  <a:spcPts val="5102"/>
                </a:lnSpc>
                <a:spcBef>
                  <a:spcPct val="0"/>
                </a:spcBef>
              </a:pPr>
              <a:r>
                <a:rPr lang="en-US" sz="3924" spc="156">
                  <a:solidFill>
                    <a:srgbClr val="000000"/>
                  </a:solidFill>
                  <a:latin typeface="Clear Sans Medium"/>
                  <a:ea typeface="Clear Sans Medium"/>
                  <a:cs typeface="Clear Sans Medium"/>
                  <a:sym typeface="Clear Sans Medium"/>
                </a:rPr>
                <a:t>4</a:t>
              </a:r>
            </a:p>
          </p:txBody>
        </p:sp>
      </p:grpSp>
      <p:grpSp>
        <p:nvGrpSpPr>
          <p:cNvPr id="15" name="Group 15"/>
          <p:cNvGrpSpPr/>
          <p:nvPr/>
        </p:nvGrpSpPr>
        <p:grpSpPr>
          <a:xfrm>
            <a:off x="10839815" y="7122866"/>
            <a:ext cx="5693048" cy="2625921"/>
            <a:chOff x="0" y="0"/>
            <a:chExt cx="7590730" cy="3501228"/>
          </a:xfrm>
        </p:grpSpPr>
        <p:sp>
          <p:nvSpPr>
            <p:cNvPr id="16" name="TextBox 16"/>
            <p:cNvSpPr txBox="1"/>
            <p:nvPr/>
          </p:nvSpPr>
          <p:spPr>
            <a:xfrm>
              <a:off x="0" y="-28575"/>
              <a:ext cx="7590730" cy="1029334"/>
            </a:xfrm>
            <a:prstGeom prst="rect">
              <a:avLst/>
            </a:prstGeom>
          </p:spPr>
          <p:txBody>
            <a:bodyPr lIns="0" tIns="0" rIns="0" bIns="0" rtlCol="0" anchor="t">
              <a:spAutoFit/>
            </a:bodyPr>
            <a:lstStyle/>
            <a:p>
              <a:pPr algn="l">
                <a:lnSpc>
                  <a:spcPts val="3120"/>
                </a:lnSpc>
              </a:pPr>
              <a:r>
                <a:rPr lang="en-US" sz="2400">
                  <a:solidFill>
                    <a:srgbClr val="000000"/>
                  </a:solidFill>
                  <a:latin typeface="Hammersmith One"/>
                  <a:ea typeface="Hammersmith One"/>
                  <a:cs typeface="Hammersmith One"/>
                  <a:sym typeface="Hammersmith One"/>
                </a:rPr>
                <a:t>Desarrollo de una Cultura Organizacional Antifraude</a:t>
              </a:r>
            </a:p>
          </p:txBody>
        </p:sp>
        <p:sp>
          <p:nvSpPr>
            <p:cNvPr id="17" name="TextBox 17"/>
            <p:cNvSpPr txBox="1"/>
            <p:nvPr/>
          </p:nvSpPr>
          <p:spPr>
            <a:xfrm>
              <a:off x="0" y="1168027"/>
              <a:ext cx="7590730" cy="2333201"/>
            </a:xfrm>
            <a:prstGeom prst="rect">
              <a:avLst/>
            </a:prstGeom>
          </p:spPr>
          <p:txBody>
            <a:bodyPr lIns="0" tIns="0" rIns="0" bIns="0" rtlCol="0" anchor="t">
              <a:spAutoFit/>
            </a:bodyPr>
            <a:lstStyle/>
            <a:p>
              <a:pPr algn="l">
                <a:lnSpc>
                  <a:spcPts val="2380"/>
                </a:lnSpc>
              </a:pPr>
              <a:r>
                <a:rPr lang="en-US" sz="1700">
                  <a:solidFill>
                    <a:srgbClr val="000000"/>
                  </a:solidFill>
                  <a:latin typeface="Clear Sans"/>
                  <a:ea typeface="Clear Sans"/>
                  <a:cs typeface="Clear Sans"/>
                  <a:sym typeface="Clear Sans"/>
                </a:rPr>
                <a:t>Otras metodologías de gestión de riesgos pueden no centrarse tanto en la cultura organizacional, pero una metodología de prevención de fraudes incluye programas de capacitación y concienciación para asegurar que todos los empleados comprendan la importancia de la prevención del fraude y sus roles en ello.</a:t>
              </a:r>
            </a:p>
          </p:txBody>
        </p:sp>
      </p:grpSp>
      <p:grpSp>
        <p:nvGrpSpPr>
          <p:cNvPr id="18" name="Group 18"/>
          <p:cNvGrpSpPr/>
          <p:nvPr/>
        </p:nvGrpSpPr>
        <p:grpSpPr>
          <a:xfrm>
            <a:off x="1492649" y="7122866"/>
            <a:ext cx="731003" cy="760368"/>
            <a:chOff x="0" y="0"/>
            <a:chExt cx="974670" cy="1013824"/>
          </a:xfrm>
        </p:grpSpPr>
        <p:sp>
          <p:nvSpPr>
            <p:cNvPr id="19" name="AutoShape 19"/>
            <p:cNvSpPr/>
            <p:nvPr/>
          </p:nvSpPr>
          <p:spPr>
            <a:xfrm>
              <a:off x="0" y="0"/>
              <a:ext cx="974670" cy="1013824"/>
            </a:xfrm>
            <a:prstGeom prst="rect">
              <a:avLst/>
            </a:prstGeom>
            <a:solidFill>
              <a:srgbClr val="FFB923"/>
            </a:solidFill>
          </p:spPr>
        </p:sp>
        <p:sp>
          <p:nvSpPr>
            <p:cNvPr id="20" name="TextBox 20"/>
            <p:cNvSpPr txBox="1"/>
            <p:nvPr/>
          </p:nvSpPr>
          <p:spPr>
            <a:xfrm>
              <a:off x="194570" y="64529"/>
              <a:ext cx="585531" cy="835237"/>
            </a:xfrm>
            <a:prstGeom prst="rect">
              <a:avLst/>
            </a:prstGeom>
          </p:spPr>
          <p:txBody>
            <a:bodyPr lIns="0" tIns="0" rIns="0" bIns="0" rtlCol="0" anchor="t">
              <a:spAutoFit/>
            </a:bodyPr>
            <a:lstStyle/>
            <a:p>
              <a:pPr marL="0" lvl="0" indent="0" algn="ctr">
                <a:lnSpc>
                  <a:spcPts val="5102"/>
                </a:lnSpc>
                <a:spcBef>
                  <a:spcPct val="0"/>
                </a:spcBef>
              </a:pPr>
              <a:r>
                <a:rPr lang="en-US" sz="3924" spc="156">
                  <a:solidFill>
                    <a:srgbClr val="000000"/>
                  </a:solidFill>
                  <a:latin typeface="Clear Sans Medium"/>
                  <a:ea typeface="Clear Sans Medium"/>
                  <a:cs typeface="Clear Sans Medium"/>
                  <a:sym typeface="Clear Sans Medium"/>
                </a:rPr>
                <a:t>3</a:t>
              </a:r>
            </a:p>
          </p:txBody>
        </p:sp>
      </p:grpSp>
      <p:grpSp>
        <p:nvGrpSpPr>
          <p:cNvPr id="21" name="Group 21"/>
          <p:cNvGrpSpPr/>
          <p:nvPr/>
        </p:nvGrpSpPr>
        <p:grpSpPr>
          <a:xfrm>
            <a:off x="2615748" y="7122866"/>
            <a:ext cx="5693048" cy="2423357"/>
            <a:chOff x="0" y="0"/>
            <a:chExt cx="7590730" cy="3231142"/>
          </a:xfrm>
        </p:grpSpPr>
        <p:sp>
          <p:nvSpPr>
            <p:cNvPr id="22" name="TextBox 22"/>
            <p:cNvSpPr txBox="1"/>
            <p:nvPr/>
          </p:nvSpPr>
          <p:spPr>
            <a:xfrm>
              <a:off x="0" y="-28575"/>
              <a:ext cx="7590730" cy="1029335"/>
            </a:xfrm>
            <a:prstGeom prst="rect">
              <a:avLst/>
            </a:prstGeom>
          </p:spPr>
          <p:txBody>
            <a:bodyPr lIns="0" tIns="0" rIns="0" bIns="0" rtlCol="0" anchor="t">
              <a:spAutoFit/>
            </a:bodyPr>
            <a:lstStyle/>
            <a:p>
              <a:pPr algn="l">
                <a:lnSpc>
                  <a:spcPts val="3120"/>
                </a:lnSpc>
              </a:pPr>
              <a:r>
                <a:rPr lang="en-US" sz="2400">
                  <a:solidFill>
                    <a:srgbClr val="000000"/>
                  </a:solidFill>
                  <a:latin typeface="Hammersmith One"/>
                  <a:ea typeface="Hammersmith One"/>
                  <a:cs typeface="Hammersmith One"/>
                  <a:sym typeface="Hammersmith One"/>
                </a:rPr>
                <a:t>Implementación de Controles Preventivos y de Detección</a:t>
              </a:r>
            </a:p>
          </p:txBody>
        </p:sp>
        <p:sp>
          <p:nvSpPr>
            <p:cNvPr id="23" name="TextBox 23"/>
            <p:cNvSpPr txBox="1"/>
            <p:nvPr/>
          </p:nvSpPr>
          <p:spPr>
            <a:xfrm>
              <a:off x="0" y="1158502"/>
              <a:ext cx="7590730" cy="2072640"/>
            </a:xfrm>
            <a:prstGeom prst="rect">
              <a:avLst/>
            </a:prstGeom>
          </p:spPr>
          <p:txBody>
            <a:bodyPr lIns="0" tIns="0" rIns="0" bIns="0" rtlCol="0" anchor="t">
              <a:spAutoFit/>
            </a:bodyPr>
            <a:lstStyle/>
            <a:p>
              <a:pPr algn="l">
                <a:lnSpc>
                  <a:spcPts val="2520"/>
                </a:lnSpc>
              </a:pPr>
              <a:r>
                <a:rPr lang="en-US" sz="1800">
                  <a:solidFill>
                    <a:srgbClr val="000000"/>
                  </a:solidFill>
                  <a:latin typeface="Clear Sans"/>
                  <a:ea typeface="Clear Sans"/>
                  <a:cs typeface="Clear Sans"/>
                  <a:sym typeface="Clear Sans"/>
                </a:rPr>
                <a:t>Mientras que otras metodologías de control interno pueden centrarse en la eficiencia operativa y el cumplimiento normativo en general, esta metodología pone un fuerte énfasis en controles específicos para prevenir y detectar actividades fraudulentas.</a:t>
              </a:r>
            </a:p>
          </p:txBody>
        </p:sp>
      </p:grpSp>
      <p:grpSp>
        <p:nvGrpSpPr>
          <p:cNvPr id="24" name="Group 24"/>
          <p:cNvGrpSpPr/>
          <p:nvPr/>
        </p:nvGrpSpPr>
        <p:grpSpPr>
          <a:xfrm>
            <a:off x="1492649" y="4208225"/>
            <a:ext cx="731003" cy="760368"/>
            <a:chOff x="0" y="0"/>
            <a:chExt cx="974670" cy="1013824"/>
          </a:xfrm>
        </p:grpSpPr>
        <p:sp>
          <p:nvSpPr>
            <p:cNvPr id="25" name="AutoShape 25"/>
            <p:cNvSpPr/>
            <p:nvPr/>
          </p:nvSpPr>
          <p:spPr>
            <a:xfrm>
              <a:off x="0" y="0"/>
              <a:ext cx="974670" cy="1013824"/>
            </a:xfrm>
            <a:prstGeom prst="rect">
              <a:avLst/>
            </a:prstGeom>
            <a:solidFill>
              <a:srgbClr val="FFB923"/>
            </a:solidFill>
          </p:spPr>
        </p:sp>
        <p:sp>
          <p:nvSpPr>
            <p:cNvPr id="26" name="TextBox 26"/>
            <p:cNvSpPr txBox="1"/>
            <p:nvPr/>
          </p:nvSpPr>
          <p:spPr>
            <a:xfrm>
              <a:off x="194570" y="64529"/>
              <a:ext cx="585531" cy="835237"/>
            </a:xfrm>
            <a:prstGeom prst="rect">
              <a:avLst/>
            </a:prstGeom>
          </p:spPr>
          <p:txBody>
            <a:bodyPr lIns="0" tIns="0" rIns="0" bIns="0" rtlCol="0" anchor="t">
              <a:spAutoFit/>
            </a:bodyPr>
            <a:lstStyle/>
            <a:p>
              <a:pPr marL="0" lvl="0" indent="0" algn="ctr">
                <a:lnSpc>
                  <a:spcPts val="5102"/>
                </a:lnSpc>
                <a:spcBef>
                  <a:spcPct val="0"/>
                </a:spcBef>
              </a:pPr>
              <a:r>
                <a:rPr lang="en-US" sz="3924" u="none" spc="156">
                  <a:solidFill>
                    <a:srgbClr val="000000"/>
                  </a:solidFill>
                  <a:latin typeface="Clear Sans Medium"/>
                  <a:ea typeface="Clear Sans Medium"/>
                  <a:cs typeface="Clear Sans Medium"/>
                  <a:sym typeface="Clear Sans Medium"/>
                </a:rPr>
                <a:t>1</a:t>
              </a:r>
            </a:p>
          </p:txBody>
        </p:sp>
      </p:grpSp>
      <p:sp>
        <p:nvSpPr>
          <p:cNvPr id="27" name="Freeform 27"/>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28" name="Freeform 28"/>
          <p:cNvSpPr/>
          <p:nvPr/>
        </p:nvSpPr>
        <p:spPr>
          <a:xfrm rot="5400000">
            <a:off x="15836764" y="1555077"/>
            <a:ext cx="689712" cy="702485"/>
          </a:xfrm>
          <a:custGeom>
            <a:avLst/>
            <a:gdLst/>
            <a:ahLst/>
            <a:cxnLst/>
            <a:rect l="l" t="t" r="r" b="b"/>
            <a:pathLst>
              <a:path w="689712" h="702485">
                <a:moveTo>
                  <a:pt x="0" y="0"/>
                </a:moveTo>
                <a:lnTo>
                  <a:pt x="689712" y="0"/>
                </a:lnTo>
                <a:lnTo>
                  <a:pt x="689712" y="702485"/>
                </a:lnTo>
                <a:lnTo>
                  <a:pt x="0" y="702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280" y="9831612"/>
            <a:ext cx="18910559" cy="1397557"/>
          </a:xfrm>
          <a:custGeom>
            <a:avLst/>
            <a:gdLst/>
            <a:ahLst/>
            <a:cxnLst/>
            <a:rect l="l" t="t" r="r" b="b"/>
            <a:pathLst>
              <a:path w="18910559" h="1397557">
                <a:moveTo>
                  <a:pt x="0" y="0"/>
                </a:moveTo>
                <a:lnTo>
                  <a:pt x="18910560" y="0"/>
                </a:lnTo>
                <a:lnTo>
                  <a:pt x="18910560" y="1397557"/>
                </a:lnTo>
                <a:lnTo>
                  <a:pt x="0" y="139755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TextBox 3"/>
          <p:cNvSpPr txBox="1"/>
          <p:nvPr/>
        </p:nvSpPr>
        <p:spPr>
          <a:xfrm>
            <a:off x="3532594" y="3966169"/>
            <a:ext cx="2808499" cy="511493"/>
          </a:xfrm>
          <a:prstGeom prst="rect">
            <a:avLst/>
          </a:prstGeom>
        </p:spPr>
        <p:txBody>
          <a:bodyPr lIns="0" tIns="0" rIns="0" bIns="0" rtlCol="0" anchor="t">
            <a:spAutoFit/>
          </a:bodyPr>
          <a:lstStyle/>
          <a:p>
            <a:pPr marL="0" lvl="0" indent="0" algn="ctr">
              <a:lnSpc>
                <a:spcPts val="4192"/>
              </a:lnSpc>
              <a:spcBef>
                <a:spcPct val="0"/>
              </a:spcBef>
            </a:pPr>
            <a:r>
              <a:rPr lang="en-US" sz="3225" u="none">
                <a:solidFill>
                  <a:srgbClr val="FFFFFF"/>
                </a:solidFill>
                <a:latin typeface="Clear Sans Medium"/>
                <a:ea typeface="Clear Sans Medium"/>
                <a:cs typeface="Clear Sans Medium"/>
                <a:sym typeface="Clear Sans Medium"/>
              </a:rPr>
              <a:t>5,000 millones</a:t>
            </a:r>
          </a:p>
        </p:txBody>
      </p:sp>
      <p:sp>
        <p:nvSpPr>
          <p:cNvPr id="4" name="TextBox 4"/>
          <p:cNvSpPr txBox="1"/>
          <p:nvPr/>
        </p:nvSpPr>
        <p:spPr>
          <a:xfrm>
            <a:off x="1446952" y="266700"/>
            <a:ext cx="15812348" cy="1476374"/>
          </a:xfrm>
          <a:prstGeom prst="rect">
            <a:avLst/>
          </a:prstGeom>
        </p:spPr>
        <p:txBody>
          <a:bodyPr lIns="0" tIns="0" rIns="0" bIns="0" rtlCol="0" anchor="t">
            <a:spAutoFit/>
          </a:bodyPr>
          <a:lstStyle/>
          <a:p>
            <a:pPr algn="ctr">
              <a:lnSpc>
                <a:spcPts val="5850"/>
              </a:lnSpc>
            </a:pPr>
            <a:r>
              <a:rPr lang="en-US" sz="4500" spc="-90">
                <a:solidFill>
                  <a:srgbClr val="000000"/>
                </a:solidFill>
                <a:latin typeface="Hammersmith One"/>
                <a:ea typeface="Hammersmith One"/>
                <a:cs typeface="Hammersmith One"/>
                <a:sym typeface="Hammersmith One"/>
              </a:rPr>
              <a:t>Caso Práctico sobre la Metodología de Prevención y Detección de Fraudes y Actos Ilícitos</a:t>
            </a:r>
          </a:p>
        </p:txBody>
      </p:sp>
      <p:sp>
        <p:nvSpPr>
          <p:cNvPr id="5" name="TextBox 5"/>
          <p:cNvSpPr txBox="1"/>
          <p:nvPr/>
        </p:nvSpPr>
        <p:spPr>
          <a:xfrm>
            <a:off x="1428027" y="2354184"/>
            <a:ext cx="15431946" cy="4702810"/>
          </a:xfrm>
          <a:prstGeom prst="rect">
            <a:avLst/>
          </a:prstGeom>
        </p:spPr>
        <p:txBody>
          <a:bodyPr lIns="0" tIns="0" rIns="0" bIns="0" rtlCol="0" anchor="t">
            <a:spAutoFit/>
          </a:bodyPr>
          <a:lstStyle/>
          <a:p>
            <a:pPr algn="l">
              <a:lnSpc>
                <a:spcPts val="4160"/>
              </a:lnSpc>
              <a:spcBef>
                <a:spcPct val="0"/>
              </a:spcBef>
            </a:pPr>
            <a:r>
              <a:rPr lang="en-US" sz="3200">
                <a:solidFill>
                  <a:srgbClr val="000000"/>
                </a:solidFill>
                <a:latin typeface="Clear Sans Bold"/>
                <a:ea typeface="Clear Sans Bold"/>
                <a:cs typeface="Clear Sans Bold"/>
                <a:sym typeface="Clear Sans Bold"/>
              </a:rPr>
              <a:t>Estudio de Caso Real: Fraude en Wells Fargo (2016)</a:t>
            </a:r>
          </a:p>
          <a:p>
            <a:pPr algn="l">
              <a:lnSpc>
                <a:spcPts val="4160"/>
              </a:lnSpc>
              <a:spcBef>
                <a:spcPct val="0"/>
              </a:spcBef>
            </a:pPr>
            <a:endParaRPr lang="en-US" sz="3200">
              <a:solidFill>
                <a:srgbClr val="000000"/>
              </a:solidFill>
              <a:latin typeface="Clear Sans Bold"/>
              <a:ea typeface="Clear Sans Bold"/>
              <a:cs typeface="Clear Sans Bold"/>
              <a:sym typeface="Clear Sans Bold"/>
            </a:endParaRPr>
          </a:p>
          <a:p>
            <a:pPr algn="l">
              <a:lnSpc>
                <a:spcPts val="4160"/>
              </a:lnSpc>
              <a:spcBef>
                <a:spcPct val="0"/>
              </a:spcBef>
            </a:pPr>
            <a:r>
              <a:rPr lang="en-US" sz="3200">
                <a:solidFill>
                  <a:srgbClr val="000000"/>
                </a:solidFill>
                <a:latin typeface="Clear Sans Bold"/>
                <a:ea typeface="Clear Sans Bold"/>
                <a:cs typeface="Clear Sans Bold"/>
                <a:sym typeface="Clear Sans Bold"/>
              </a:rPr>
              <a:t>Descripción del Caso</a:t>
            </a:r>
          </a:p>
          <a:p>
            <a:pPr algn="l">
              <a:lnSpc>
                <a:spcPts val="4160"/>
              </a:lnSpc>
              <a:spcBef>
                <a:spcPct val="0"/>
              </a:spcBef>
            </a:pPr>
            <a:endParaRPr lang="en-US" sz="3200">
              <a:solidFill>
                <a:srgbClr val="000000"/>
              </a:solidFill>
              <a:latin typeface="Clear Sans Bold"/>
              <a:ea typeface="Clear Sans Bold"/>
              <a:cs typeface="Clear Sans Bold"/>
              <a:sym typeface="Clear Sans Bold"/>
            </a:endParaRPr>
          </a:p>
          <a:p>
            <a:pPr algn="l">
              <a:lnSpc>
                <a:spcPts val="4160"/>
              </a:lnSpc>
              <a:spcBef>
                <a:spcPct val="0"/>
              </a:spcBef>
            </a:pPr>
            <a:r>
              <a:rPr lang="en-US" sz="3200">
                <a:solidFill>
                  <a:srgbClr val="000000"/>
                </a:solidFill>
                <a:latin typeface="Clear Sans"/>
                <a:ea typeface="Clear Sans"/>
                <a:cs typeface="Clear Sans"/>
                <a:sym typeface="Clear Sans"/>
              </a:rPr>
              <a:t>En 2016, se reveló que empleados de Wells Fargo habían creado millones de cuentas bancarias y tarjetas de crédito falsas sin el conocimiento ni consentimiento de los clientes. Esta práctica fue motivada por las presiones de cumplir con los objetivos de ventas y metas de incentivos. Como resultado, la empresa enfrentó una pérdida significativa de reputación y multas regulatorias.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76177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Freeform 3"/>
          <p:cNvSpPr/>
          <p:nvPr/>
        </p:nvSpPr>
        <p:spPr>
          <a:xfrm>
            <a:off x="2559256" y="1196637"/>
            <a:ext cx="12833143" cy="9090363"/>
          </a:xfrm>
          <a:custGeom>
            <a:avLst/>
            <a:gdLst/>
            <a:ahLst/>
            <a:cxnLst/>
            <a:rect l="l" t="t" r="r" b="b"/>
            <a:pathLst>
              <a:path w="12434990" h="9090363">
                <a:moveTo>
                  <a:pt x="0" y="0"/>
                </a:moveTo>
                <a:lnTo>
                  <a:pt x="12434990" y="0"/>
                </a:lnTo>
                <a:lnTo>
                  <a:pt x="12434990" y="9090363"/>
                </a:lnTo>
                <a:lnTo>
                  <a:pt x="0" y="9090363"/>
                </a:lnTo>
                <a:lnTo>
                  <a:pt x="0" y="0"/>
                </a:lnTo>
                <a:close/>
              </a:path>
            </a:pathLst>
          </a:custGeom>
          <a:blipFill>
            <a:blip r:embed="rId4"/>
            <a:stretch>
              <a:fillRect t="-1098" b="-1098"/>
            </a:stretch>
          </a:blipFill>
        </p:spPr>
      </p:sp>
      <p:sp>
        <p:nvSpPr>
          <p:cNvPr id="4" name="TextBox 4"/>
          <p:cNvSpPr txBox="1"/>
          <p:nvPr/>
        </p:nvSpPr>
        <p:spPr>
          <a:xfrm>
            <a:off x="6237927" y="76200"/>
            <a:ext cx="7710186" cy="1212850"/>
          </a:xfrm>
          <a:prstGeom prst="rect">
            <a:avLst/>
          </a:prstGeom>
        </p:spPr>
        <p:txBody>
          <a:bodyPr lIns="0" tIns="0" rIns="0" bIns="0" rtlCol="0" anchor="t">
            <a:spAutoFit/>
          </a:bodyPr>
          <a:lstStyle/>
          <a:p>
            <a:pPr marL="0" lvl="0" indent="0" algn="l">
              <a:lnSpc>
                <a:spcPts val="9349"/>
              </a:lnSpc>
              <a:spcBef>
                <a:spcPct val="0"/>
              </a:spcBef>
            </a:pPr>
            <a:r>
              <a:rPr lang="en-US" sz="8499">
                <a:solidFill>
                  <a:srgbClr val="000000"/>
                </a:solidFill>
                <a:latin typeface="Hammersmith One"/>
                <a:ea typeface="Hammersmith One"/>
                <a:cs typeface="Hammersmith One"/>
                <a:sym typeface="Hammersmith One"/>
              </a:rPr>
              <a:t>MAPA MENTAL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280" y="9831612"/>
            <a:ext cx="18910559" cy="1397557"/>
          </a:xfrm>
          <a:custGeom>
            <a:avLst/>
            <a:gdLst/>
            <a:ahLst/>
            <a:cxnLst/>
            <a:rect l="l" t="t" r="r" b="b"/>
            <a:pathLst>
              <a:path w="18910559" h="1397557">
                <a:moveTo>
                  <a:pt x="0" y="0"/>
                </a:moveTo>
                <a:lnTo>
                  <a:pt x="18910560" y="0"/>
                </a:lnTo>
                <a:lnTo>
                  <a:pt x="18910560" y="1397557"/>
                </a:lnTo>
                <a:lnTo>
                  <a:pt x="0" y="139755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TextBox 3"/>
          <p:cNvSpPr txBox="1"/>
          <p:nvPr/>
        </p:nvSpPr>
        <p:spPr>
          <a:xfrm>
            <a:off x="3532594" y="3966169"/>
            <a:ext cx="2808499" cy="511493"/>
          </a:xfrm>
          <a:prstGeom prst="rect">
            <a:avLst/>
          </a:prstGeom>
        </p:spPr>
        <p:txBody>
          <a:bodyPr lIns="0" tIns="0" rIns="0" bIns="0" rtlCol="0" anchor="t">
            <a:spAutoFit/>
          </a:bodyPr>
          <a:lstStyle/>
          <a:p>
            <a:pPr marL="0" lvl="0" indent="0" algn="ctr">
              <a:lnSpc>
                <a:spcPts val="4192"/>
              </a:lnSpc>
              <a:spcBef>
                <a:spcPct val="0"/>
              </a:spcBef>
            </a:pPr>
            <a:r>
              <a:rPr lang="en-US" sz="3225" u="none">
                <a:solidFill>
                  <a:srgbClr val="FFFFFF"/>
                </a:solidFill>
                <a:latin typeface="Clear Sans Medium"/>
                <a:ea typeface="Clear Sans Medium"/>
                <a:cs typeface="Clear Sans Medium"/>
                <a:sym typeface="Clear Sans Medium"/>
              </a:rPr>
              <a:t>5,000 millones</a:t>
            </a:r>
          </a:p>
        </p:txBody>
      </p:sp>
      <p:sp>
        <p:nvSpPr>
          <p:cNvPr id="4" name="TextBox 4"/>
          <p:cNvSpPr txBox="1"/>
          <p:nvPr/>
        </p:nvSpPr>
        <p:spPr>
          <a:xfrm>
            <a:off x="0" y="990600"/>
            <a:ext cx="18288000" cy="8025765"/>
          </a:xfrm>
          <a:prstGeom prst="rect">
            <a:avLst/>
          </a:prstGeom>
        </p:spPr>
        <p:txBody>
          <a:bodyPr lIns="0" tIns="0" rIns="0" bIns="0" rtlCol="0" anchor="t">
            <a:spAutoFit/>
          </a:bodyPr>
          <a:lstStyle/>
          <a:p>
            <a:pPr algn="l">
              <a:lnSpc>
                <a:spcPts val="4680"/>
              </a:lnSpc>
              <a:spcBef>
                <a:spcPct val="0"/>
              </a:spcBef>
            </a:pPr>
            <a:r>
              <a:rPr lang="en-US" sz="3600">
                <a:solidFill>
                  <a:srgbClr val="000000"/>
                </a:solidFill>
                <a:latin typeface="Clear Sans Bold"/>
                <a:ea typeface="Clear Sans Bold"/>
                <a:cs typeface="Clear Sans Bold"/>
                <a:sym typeface="Clear Sans Bold"/>
              </a:rPr>
              <a:t>Metodología Aplicada</a:t>
            </a:r>
          </a:p>
          <a:p>
            <a:pPr algn="l">
              <a:lnSpc>
                <a:spcPts val="4030"/>
              </a:lnSpc>
              <a:spcBef>
                <a:spcPct val="0"/>
              </a:spcBef>
            </a:pPr>
            <a:endParaRPr lang="en-US" sz="3600">
              <a:solidFill>
                <a:srgbClr val="000000"/>
              </a:solidFill>
              <a:latin typeface="Clear Sans Bold"/>
              <a:ea typeface="Clear Sans Bold"/>
              <a:cs typeface="Clear Sans Bold"/>
              <a:sym typeface="Clear Sans Bold"/>
            </a:endParaRPr>
          </a:p>
          <a:p>
            <a:pPr marL="647703" lvl="1" indent="-323852" algn="l">
              <a:lnSpc>
                <a:spcPts val="3900"/>
              </a:lnSpc>
              <a:spcBef>
                <a:spcPct val="0"/>
              </a:spcBef>
              <a:buAutoNum type="arabicPeriod"/>
            </a:pPr>
            <a:r>
              <a:rPr lang="en-US" sz="3000">
                <a:solidFill>
                  <a:srgbClr val="000000"/>
                </a:solidFill>
                <a:latin typeface="Clear Sans Bold"/>
                <a:ea typeface="Clear Sans Bold"/>
                <a:cs typeface="Clear Sans Bold"/>
                <a:sym typeface="Clear Sans Bold"/>
              </a:rPr>
              <a:t>Evaluación de Riesgos</a:t>
            </a:r>
          </a:p>
          <a:p>
            <a:pPr marL="1295406" lvl="2" indent="-431802" algn="l">
              <a:lnSpc>
                <a:spcPts val="3900"/>
              </a:lnSpc>
              <a:spcBef>
                <a:spcPct val="0"/>
              </a:spcBef>
              <a:buFont typeface="Arial"/>
              <a:buChar char="⚬"/>
            </a:pPr>
            <a:r>
              <a:rPr lang="en-US" sz="3000">
                <a:solidFill>
                  <a:srgbClr val="000000"/>
                </a:solidFill>
                <a:latin typeface="Clear Sans"/>
                <a:ea typeface="Clear Sans"/>
                <a:cs typeface="Clear Sans"/>
                <a:sym typeface="Clear Sans"/>
              </a:rPr>
              <a:t>Wells Fargo inicialmente no identificó adecuadamente el riesgo asociado con la presión de cumplir con las metas de ventas.</a:t>
            </a:r>
          </a:p>
          <a:p>
            <a:pPr marL="1295406" lvl="2" indent="-431802" algn="l">
              <a:lnSpc>
                <a:spcPts val="3900"/>
              </a:lnSpc>
              <a:spcBef>
                <a:spcPct val="0"/>
              </a:spcBef>
              <a:buFont typeface="Arial"/>
              <a:buChar char="⚬"/>
            </a:pPr>
            <a:r>
              <a:rPr lang="en-US" sz="3000">
                <a:solidFill>
                  <a:srgbClr val="000000"/>
                </a:solidFill>
                <a:latin typeface="Clear Sans"/>
                <a:ea typeface="Clear Sans"/>
                <a:cs typeface="Clear Sans"/>
                <a:sym typeface="Clear Sans"/>
              </a:rPr>
              <a:t>Después de la revelación del fraude, se realizó una evaluación exhaustiva para identificar las fallas en los controles internos.</a:t>
            </a:r>
          </a:p>
          <a:p>
            <a:pPr marL="647703" lvl="1" indent="-323852" algn="l">
              <a:lnSpc>
                <a:spcPts val="3900"/>
              </a:lnSpc>
              <a:spcBef>
                <a:spcPct val="0"/>
              </a:spcBef>
              <a:buAutoNum type="arabicPeriod"/>
            </a:pPr>
            <a:r>
              <a:rPr lang="en-US" sz="3000">
                <a:solidFill>
                  <a:srgbClr val="000000"/>
                </a:solidFill>
                <a:latin typeface="Clear Sans Bold"/>
                <a:ea typeface="Clear Sans Bold"/>
                <a:cs typeface="Clear Sans Bold"/>
                <a:sym typeface="Clear Sans Bold"/>
              </a:rPr>
              <a:t>Implementación de Controles Internos</a:t>
            </a:r>
          </a:p>
          <a:p>
            <a:pPr marL="1295406" lvl="2" indent="-431802" algn="l">
              <a:lnSpc>
                <a:spcPts val="3900"/>
              </a:lnSpc>
              <a:spcBef>
                <a:spcPct val="0"/>
              </a:spcBef>
              <a:buFont typeface="Arial"/>
              <a:buChar char="⚬"/>
            </a:pPr>
            <a:r>
              <a:rPr lang="en-US" sz="3000">
                <a:solidFill>
                  <a:srgbClr val="000000"/>
                </a:solidFill>
                <a:latin typeface="Clear Sans"/>
                <a:ea typeface="Clear Sans"/>
                <a:cs typeface="Clear Sans"/>
                <a:sym typeface="Clear Sans"/>
              </a:rPr>
              <a:t>La empresa revisó y mejoró sus políticas de ventas y metas de incentivos.</a:t>
            </a:r>
          </a:p>
          <a:p>
            <a:pPr marL="1295406" lvl="2" indent="-431802" algn="l">
              <a:lnSpc>
                <a:spcPts val="3900"/>
              </a:lnSpc>
              <a:spcBef>
                <a:spcPct val="0"/>
              </a:spcBef>
              <a:buFont typeface="Arial"/>
              <a:buChar char="⚬"/>
            </a:pPr>
            <a:r>
              <a:rPr lang="en-US" sz="3000">
                <a:solidFill>
                  <a:srgbClr val="000000"/>
                </a:solidFill>
                <a:latin typeface="Clear Sans"/>
                <a:ea typeface="Clear Sans"/>
                <a:cs typeface="Clear Sans"/>
                <a:sym typeface="Clear Sans"/>
              </a:rPr>
              <a:t>Se implementaron controles más estrictos sobre la apertura de nuevas cuentas y la autorización de productos financieros.</a:t>
            </a:r>
          </a:p>
          <a:p>
            <a:pPr marL="647703" lvl="1" indent="-323852" algn="l">
              <a:lnSpc>
                <a:spcPts val="3900"/>
              </a:lnSpc>
              <a:spcBef>
                <a:spcPct val="0"/>
              </a:spcBef>
              <a:buAutoNum type="arabicPeriod"/>
            </a:pPr>
            <a:r>
              <a:rPr lang="en-US" sz="3000">
                <a:solidFill>
                  <a:srgbClr val="000000"/>
                </a:solidFill>
                <a:latin typeface="Clear Sans Bold"/>
                <a:ea typeface="Clear Sans Bold"/>
                <a:cs typeface="Clear Sans Bold"/>
                <a:sym typeface="Clear Sans Bold"/>
              </a:rPr>
              <a:t>Monitoreo Continuo</a:t>
            </a:r>
          </a:p>
          <a:p>
            <a:pPr marL="1295406" lvl="2" indent="-431802" algn="l">
              <a:lnSpc>
                <a:spcPts val="3900"/>
              </a:lnSpc>
              <a:spcBef>
                <a:spcPct val="0"/>
              </a:spcBef>
              <a:buFont typeface="Arial"/>
              <a:buChar char="⚬"/>
            </a:pPr>
            <a:r>
              <a:rPr lang="en-US" sz="3000">
                <a:solidFill>
                  <a:srgbClr val="000000"/>
                </a:solidFill>
                <a:latin typeface="Clear Sans"/>
                <a:ea typeface="Clear Sans"/>
                <a:cs typeface="Clear Sans"/>
                <a:sym typeface="Clear Sans"/>
              </a:rPr>
              <a:t>Se mejoraron los sistemas de monitoreo para detectar actividades sospechosas y cuentas duplicadas.</a:t>
            </a:r>
          </a:p>
          <a:p>
            <a:pPr marL="1295406" lvl="2" indent="-431802" algn="l">
              <a:lnSpc>
                <a:spcPts val="3900"/>
              </a:lnSpc>
              <a:spcBef>
                <a:spcPct val="0"/>
              </a:spcBef>
              <a:buFont typeface="Arial"/>
              <a:buChar char="⚬"/>
            </a:pPr>
            <a:r>
              <a:rPr lang="en-US" sz="3000">
                <a:solidFill>
                  <a:srgbClr val="000000"/>
                </a:solidFill>
                <a:latin typeface="Clear Sans"/>
                <a:ea typeface="Clear Sans"/>
                <a:cs typeface="Clear Sans"/>
                <a:sym typeface="Clear Sans"/>
              </a:rPr>
              <a:t>Se implementaron herramientas de análisis de datos para identificar patrones anómalos.</a:t>
            </a:r>
          </a:p>
          <a:p>
            <a:pPr algn="l">
              <a:lnSpc>
                <a:spcPts val="3900"/>
              </a:lnSpc>
              <a:spcBef>
                <a:spcPct val="0"/>
              </a:spcBef>
            </a:pPr>
            <a:endParaRPr lang="en-US" sz="3000">
              <a:solidFill>
                <a:srgbClr val="000000"/>
              </a:solidFill>
              <a:latin typeface="Clear Sans"/>
              <a:ea typeface="Clear Sans"/>
              <a:cs typeface="Clear Sans"/>
              <a:sym typeface="Clear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280" y="9831612"/>
            <a:ext cx="18910559" cy="1397557"/>
          </a:xfrm>
          <a:custGeom>
            <a:avLst/>
            <a:gdLst/>
            <a:ahLst/>
            <a:cxnLst/>
            <a:rect l="l" t="t" r="r" b="b"/>
            <a:pathLst>
              <a:path w="18910559" h="1397557">
                <a:moveTo>
                  <a:pt x="0" y="0"/>
                </a:moveTo>
                <a:lnTo>
                  <a:pt x="18910560" y="0"/>
                </a:lnTo>
                <a:lnTo>
                  <a:pt x="18910560" y="1397557"/>
                </a:lnTo>
                <a:lnTo>
                  <a:pt x="0" y="139755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TextBox 3"/>
          <p:cNvSpPr txBox="1"/>
          <p:nvPr/>
        </p:nvSpPr>
        <p:spPr>
          <a:xfrm>
            <a:off x="3532594" y="3966169"/>
            <a:ext cx="2808499" cy="511493"/>
          </a:xfrm>
          <a:prstGeom prst="rect">
            <a:avLst/>
          </a:prstGeom>
        </p:spPr>
        <p:txBody>
          <a:bodyPr lIns="0" tIns="0" rIns="0" bIns="0" rtlCol="0" anchor="t">
            <a:spAutoFit/>
          </a:bodyPr>
          <a:lstStyle/>
          <a:p>
            <a:pPr marL="0" lvl="0" indent="0" algn="ctr">
              <a:lnSpc>
                <a:spcPts val="4192"/>
              </a:lnSpc>
              <a:spcBef>
                <a:spcPct val="0"/>
              </a:spcBef>
            </a:pPr>
            <a:r>
              <a:rPr lang="en-US" sz="3225" u="none">
                <a:solidFill>
                  <a:srgbClr val="FFFFFF"/>
                </a:solidFill>
                <a:latin typeface="Clear Sans Medium"/>
                <a:ea typeface="Clear Sans Medium"/>
                <a:cs typeface="Clear Sans Medium"/>
                <a:sym typeface="Clear Sans Medium"/>
              </a:rPr>
              <a:t>5,000 millones</a:t>
            </a:r>
          </a:p>
        </p:txBody>
      </p:sp>
      <p:sp>
        <p:nvSpPr>
          <p:cNvPr id="4" name="TextBox 4"/>
          <p:cNvSpPr txBox="1"/>
          <p:nvPr/>
        </p:nvSpPr>
        <p:spPr>
          <a:xfrm>
            <a:off x="142135" y="990600"/>
            <a:ext cx="18145865" cy="8129905"/>
          </a:xfrm>
          <a:prstGeom prst="rect">
            <a:avLst/>
          </a:prstGeom>
        </p:spPr>
        <p:txBody>
          <a:bodyPr lIns="0" tIns="0" rIns="0" bIns="0" rtlCol="0" anchor="t">
            <a:spAutoFit/>
          </a:bodyPr>
          <a:lstStyle/>
          <a:p>
            <a:pPr algn="l">
              <a:lnSpc>
                <a:spcPts val="4680"/>
              </a:lnSpc>
              <a:spcBef>
                <a:spcPct val="0"/>
              </a:spcBef>
            </a:pPr>
            <a:r>
              <a:rPr lang="en-US" sz="3600">
                <a:solidFill>
                  <a:srgbClr val="000000"/>
                </a:solidFill>
                <a:latin typeface="Clear Sans Bold"/>
                <a:ea typeface="Clear Sans Bold"/>
                <a:cs typeface="Clear Sans Bold"/>
                <a:sym typeface="Clear Sans Bold"/>
              </a:rPr>
              <a:t>Metodología Aplicada</a:t>
            </a:r>
          </a:p>
          <a:p>
            <a:pPr algn="l">
              <a:lnSpc>
                <a:spcPts val="4680"/>
              </a:lnSpc>
              <a:spcBef>
                <a:spcPct val="0"/>
              </a:spcBef>
            </a:pPr>
            <a:endParaRPr lang="en-US" sz="3600">
              <a:solidFill>
                <a:srgbClr val="000000"/>
              </a:solidFill>
              <a:latin typeface="Clear Sans Bold"/>
              <a:ea typeface="Clear Sans Bold"/>
              <a:cs typeface="Clear Sans Bold"/>
              <a:sym typeface="Clear Sans Bold"/>
            </a:endParaRPr>
          </a:p>
          <a:p>
            <a:pPr algn="l">
              <a:lnSpc>
                <a:spcPts val="3900"/>
              </a:lnSpc>
              <a:spcBef>
                <a:spcPct val="0"/>
              </a:spcBef>
            </a:pPr>
            <a:r>
              <a:rPr lang="en-US" sz="3000">
                <a:solidFill>
                  <a:srgbClr val="000000"/>
                </a:solidFill>
                <a:latin typeface="Clear Sans Bold"/>
                <a:ea typeface="Clear Sans Bold"/>
                <a:cs typeface="Clear Sans Bold"/>
                <a:sym typeface="Clear Sans Bold"/>
              </a:rPr>
              <a:t>4. Capacitación y Concienciación</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Se realizaron capacitaciones intensivas para los empleados sobre ética y cumplimiento.</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Se promovió una cultura de transparencia y responsabilidad.</a:t>
            </a:r>
          </a:p>
          <a:p>
            <a:pPr algn="l">
              <a:lnSpc>
                <a:spcPts val="3900"/>
              </a:lnSpc>
              <a:spcBef>
                <a:spcPct val="0"/>
              </a:spcBef>
            </a:pPr>
            <a:r>
              <a:rPr lang="en-US" sz="3000">
                <a:solidFill>
                  <a:srgbClr val="000000"/>
                </a:solidFill>
                <a:latin typeface="Clear Sans Bold"/>
                <a:ea typeface="Clear Sans Bold"/>
                <a:cs typeface="Clear Sans Bold"/>
                <a:sym typeface="Clear Sans Bold"/>
              </a:rPr>
              <a:t>5. Investigación y Respuesta</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Se llevó a cabo una investigación interna exhaustiva para identificar a los responsables del fraude.</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Se despidieron a más de 5,000 empleados involucrados en la creación de cuentas falsas.</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La empresa cooperó con los reguladores y aceptó pagar multas significativas.</a:t>
            </a:r>
          </a:p>
          <a:p>
            <a:pPr algn="l">
              <a:lnSpc>
                <a:spcPts val="3900"/>
              </a:lnSpc>
              <a:spcBef>
                <a:spcPct val="0"/>
              </a:spcBef>
            </a:pPr>
            <a:r>
              <a:rPr lang="en-US" sz="3000">
                <a:solidFill>
                  <a:srgbClr val="000000"/>
                </a:solidFill>
                <a:latin typeface="Clear Sans Bold"/>
                <a:ea typeface="Clear Sans Bold"/>
                <a:cs typeface="Clear Sans Bold"/>
                <a:sym typeface="Clear Sans Bold"/>
              </a:rPr>
              <a:t>6. Revisión y Mejora Continua</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Wells Fargo revisó sus procedimientos internos y realizó mejoras continuas en sus políticas de ventas.</a:t>
            </a:r>
          </a:p>
          <a:p>
            <a:pPr marL="647703" lvl="1" indent="-323852" algn="l">
              <a:lnSpc>
                <a:spcPts val="3900"/>
              </a:lnSpc>
              <a:spcBef>
                <a:spcPct val="0"/>
              </a:spcBef>
              <a:buFont typeface="Arial"/>
              <a:buChar char="•"/>
            </a:pPr>
            <a:r>
              <a:rPr lang="en-US" sz="3000">
                <a:solidFill>
                  <a:srgbClr val="000000"/>
                </a:solidFill>
                <a:latin typeface="Clear Sans"/>
                <a:ea typeface="Clear Sans"/>
                <a:cs typeface="Clear Sans"/>
                <a:sym typeface="Clear Sans"/>
              </a:rPr>
              <a:t>Se establecieron comités de supervisión para monitorear las prácticas de ventas y asegurar el cumplimiento de las nuevas políticas.</a:t>
            </a:r>
          </a:p>
          <a:p>
            <a:pPr algn="l">
              <a:lnSpc>
                <a:spcPts val="4030"/>
              </a:lnSpc>
              <a:spcBef>
                <a:spcPct val="0"/>
              </a:spcBef>
            </a:pPr>
            <a:endParaRPr lang="en-US" sz="3000">
              <a:solidFill>
                <a:srgbClr val="000000"/>
              </a:solidFill>
              <a:latin typeface="Clear Sans"/>
              <a:ea typeface="Clear Sans"/>
              <a:cs typeface="Clear Sans"/>
              <a:sym typeface="Clear Sans"/>
            </a:endParaRPr>
          </a:p>
          <a:p>
            <a:pPr algn="l">
              <a:lnSpc>
                <a:spcPts val="4030"/>
              </a:lnSpc>
              <a:spcBef>
                <a:spcPct val="0"/>
              </a:spcBef>
            </a:pPr>
            <a:endParaRPr lang="en-US" sz="3000">
              <a:solidFill>
                <a:srgbClr val="000000"/>
              </a:solidFill>
              <a:latin typeface="Clear Sans"/>
              <a:ea typeface="Clear Sans"/>
              <a:cs typeface="Clear Sans"/>
              <a:sym typeface="Clear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280" y="9831612"/>
            <a:ext cx="18910559" cy="1397557"/>
          </a:xfrm>
          <a:custGeom>
            <a:avLst/>
            <a:gdLst/>
            <a:ahLst/>
            <a:cxnLst/>
            <a:rect l="l" t="t" r="r" b="b"/>
            <a:pathLst>
              <a:path w="18910559" h="1397557">
                <a:moveTo>
                  <a:pt x="0" y="0"/>
                </a:moveTo>
                <a:lnTo>
                  <a:pt x="18910560" y="0"/>
                </a:lnTo>
                <a:lnTo>
                  <a:pt x="18910560" y="1397557"/>
                </a:lnTo>
                <a:lnTo>
                  <a:pt x="0" y="139755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TextBox 3"/>
          <p:cNvSpPr txBox="1"/>
          <p:nvPr/>
        </p:nvSpPr>
        <p:spPr>
          <a:xfrm>
            <a:off x="3532594" y="3966169"/>
            <a:ext cx="2808499" cy="511493"/>
          </a:xfrm>
          <a:prstGeom prst="rect">
            <a:avLst/>
          </a:prstGeom>
        </p:spPr>
        <p:txBody>
          <a:bodyPr lIns="0" tIns="0" rIns="0" bIns="0" rtlCol="0" anchor="t">
            <a:spAutoFit/>
          </a:bodyPr>
          <a:lstStyle/>
          <a:p>
            <a:pPr marL="0" lvl="0" indent="0" algn="ctr">
              <a:lnSpc>
                <a:spcPts val="4192"/>
              </a:lnSpc>
              <a:spcBef>
                <a:spcPct val="0"/>
              </a:spcBef>
            </a:pPr>
            <a:r>
              <a:rPr lang="en-US" sz="3225" u="none">
                <a:solidFill>
                  <a:srgbClr val="FFFFFF"/>
                </a:solidFill>
                <a:latin typeface="Clear Sans Medium"/>
                <a:ea typeface="Clear Sans Medium"/>
                <a:cs typeface="Clear Sans Medium"/>
                <a:sym typeface="Clear Sans Medium"/>
              </a:rPr>
              <a:t>5,000 millones</a:t>
            </a:r>
          </a:p>
        </p:txBody>
      </p:sp>
      <p:sp>
        <p:nvSpPr>
          <p:cNvPr id="4" name="TextBox 4"/>
          <p:cNvSpPr txBox="1"/>
          <p:nvPr/>
        </p:nvSpPr>
        <p:spPr>
          <a:xfrm>
            <a:off x="0" y="547370"/>
            <a:ext cx="17892337" cy="9206230"/>
          </a:xfrm>
          <a:prstGeom prst="rect">
            <a:avLst/>
          </a:prstGeom>
        </p:spPr>
        <p:txBody>
          <a:bodyPr lIns="0" tIns="0" rIns="0" bIns="0" rtlCol="0" anchor="t">
            <a:spAutoFit/>
          </a:bodyPr>
          <a:lstStyle/>
          <a:p>
            <a:pPr algn="just">
              <a:lnSpc>
                <a:spcPts val="4680"/>
              </a:lnSpc>
              <a:spcBef>
                <a:spcPct val="0"/>
              </a:spcBef>
            </a:pPr>
            <a:r>
              <a:rPr lang="en-US" sz="3600">
                <a:solidFill>
                  <a:srgbClr val="000000"/>
                </a:solidFill>
                <a:latin typeface="Clear Sans Bold"/>
                <a:ea typeface="Clear Sans Bold"/>
                <a:cs typeface="Clear Sans Bold"/>
                <a:sym typeface="Clear Sans Bold"/>
              </a:rPr>
              <a:t>Resultados Obtenidos</a:t>
            </a:r>
          </a:p>
          <a:p>
            <a:pPr algn="just">
              <a:lnSpc>
                <a:spcPts val="4680"/>
              </a:lnSpc>
              <a:spcBef>
                <a:spcPct val="0"/>
              </a:spcBef>
            </a:pPr>
            <a:endParaRPr lang="en-US" sz="3600">
              <a:solidFill>
                <a:srgbClr val="000000"/>
              </a:solidFill>
              <a:latin typeface="Clear Sans Bold"/>
              <a:ea typeface="Clear Sans Bold"/>
              <a:cs typeface="Clear Sans Bold"/>
              <a:sym typeface="Clear Sans Bold"/>
            </a:endParaRPr>
          </a:p>
          <a:p>
            <a:pPr algn="just">
              <a:lnSpc>
                <a:spcPts val="3900"/>
              </a:lnSpc>
              <a:spcBef>
                <a:spcPct val="0"/>
              </a:spcBef>
            </a:pPr>
            <a:r>
              <a:rPr lang="en-US" sz="3000">
                <a:solidFill>
                  <a:srgbClr val="000000"/>
                </a:solidFill>
                <a:latin typeface="Clear Sans Bold"/>
                <a:ea typeface="Clear Sans Bold"/>
                <a:cs typeface="Clear Sans Bold"/>
                <a:sym typeface="Clear Sans Bold"/>
              </a:rPr>
              <a:t>La aplicación de una metodología robusta para la prevención y detección de fraudes permitió a </a:t>
            </a:r>
          </a:p>
          <a:p>
            <a:pPr algn="just">
              <a:lnSpc>
                <a:spcPts val="3900"/>
              </a:lnSpc>
              <a:spcBef>
                <a:spcPct val="0"/>
              </a:spcBef>
            </a:pPr>
            <a:r>
              <a:rPr lang="en-US" sz="3000">
                <a:solidFill>
                  <a:srgbClr val="000000"/>
                </a:solidFill>
                <a:latin typeface="Clear Sans Bold"/>
                <a:ea typeface="Clear Sans Bold"/>
                <a:cs typeface="Clear Sans Bold"/>
                <a:sym typeface="Clear Sans Bold"/>
              </a:rPr>
              <a:t>Wells Fargo:</a:t>
            </a:r>
          </a:p>
          <a:p>
            <a:pPr marL="647703" lvl="1" indent="-323852" algn="just">
              <a:lnSpc>
                <a:spcPts val="3900"/>
              </a:lnSpc>
              <a:spcBef>
                <a:spcPct val="0"/>
              </a:spcBef>
              <a:buFont typeface="Arial"/>
              <a:buChar char="•"/>
            </a:pPr>
            <a:r>
              <a:rPr lang="en-US" sz="3000">
                <a:solidFill>
                  <a:srgbClr val="000000"/>
                </a:solidFill>
                <a:latin typeface="Clear Sans"/>
                <a:ea typeface="Clear Sans"/>
                <a:cs typeface="Clear Sans"/>
                <a:sym typeface="Clear Sans"/>
              </a:rPr>
              <a:t>Identificar y mitigar prácticas fraudulentas a gran escala dentro de la organización.</a:t>
            </a:r>
          </a:p>
          <a:p>
            <a:pPr marL="647703" lvl="1" indent="-323852" algn="just">
              <a:lnSpc>
                <a:spcPts val="3900"/>
              </a:lnSpc>
              <a:spcBef>
                <a:spcPct val="0"/>
              </a:spcBef>
              <a:buFont typeface="Arial"/>
              <a:buChar char="•"/>
            </a:pPr>
            <a:r>
              <a:rPr lang="en-US" sz="3000">
                <a:solidFill>
                  <a:srgbClr val="000000"/>
                </a:solidFill>
                <a:latin typeface="Clear Sans"/>
                <a:ea typeface="Clear Sans"/>
                <a:cs typeface="Clear Sans"/>
                <a:sym typeface="Clear Sans"/>
              </a:rPr>
              <a:t>Mejorar significativamente sus controles internos y procedimientos de monitoreo.</a:t>
            </a:r>
          </a:p>
          <a:p>
            <a:pPr marL="647703" lvl="1" indent="-323852" algn="just">
              <a:lnSpc>
                <a:spcPts val="3900"/>
              </a:lnSpc>
              <a:spcBef>
                <a:spcPct val="0"/>
              </a:spcBef>
              <a:buFont typeface="Arial"/>
              <a:buChar char="•"/>
            </a:pPr>
            <a:r>
              <a:rPr lang="en-US" sz="3000">
                <a:solidFill>
                  <a:srgbClr val="000000"/>
                </a:solidFill>
                <a:latin typeface="Clear Sans"/>
                <a:ea typeface="Clear Sans"/>
                <a:cs typeface="Clear Sans"/>
                <a:sym typeface="Clear Sans"/>
              </a:rPr>
              <a:t>Restablecer la confianza de los clientes y reguladores mediante la implementación de políticas más estrictas y transparentes.</a:t>
            </a:r>
          </a:p>
          <a:p>
            <a:pPr marL="647703" lvl="1" indent="-323852" algn="just">
              <a:lnSpc>
                <a:spcPts val="3900"/>
              </a:lnSpc>
              <a:spcBef>
                <a:spcPct val="0"/>
              </a:spcBef>
              <a:buFont typeface="Arial"/>
              <a:buChar char="•"/>
            </a:pPr>
            <a:r>
              <a:rPr lang="en-US" sz="3000">
                <a:solidFill>
                  <a:srgbClr val="000000"/>
                </a:solidFill>
                <a:latin typeface="Clear Sans"/>
                <a:ea typeface="Clear Sans"/>
                <a:cs typeface="Clear Sans"/>
                <a:sym typeface="Clear Sans"/>
              </a:rPr>
              <a:t>Aprender lecciones valiosas que contribuyeron a la mejora continua de sus procesos de prevención de fraudes.</a:t>
            </a:r>
          </a:p>
          <a:p>
            <a:pPr algn="just">
              <a:lnSpc>
                <a:spcPts val="4680"/>
              </a:lnSpc>
              <a:spcBef>
                <a:spcPct val="0"/>
              </a:spcBef>
            </a:pPr>
            <a:r>
              <a:rPr lang="en-US" sz="3600">
                <a:solidFill>
                  <a:srgbClr val="000000"/>
                </a:solidFill>
                <a:latin typeface="Clear Sans Bold"/>
                <a:ea typeface="Clear Sans Bold"/>
                <a:cs typeface="Clear Sans Bold"/>
                <a:sym typeface="Clear Sans Bold"/>
              </a:rPr>
              <a:t>Conclusión</a:t>
            </a:r>
          </a:p>
          <a:p>
            <a:pPr algn="just">
              <a:lnSpc>
                <a:spcPts val="3900"/>
              </a:lnSpc>
              <a:spcBef>
                <a:spcPct val="0"/>
              </a:spcBef>
            </a:pPr>
            <a:r>
              <a:rPr lang="en-US" sz="3000">
                <a:solidFill>
                  <a:srgbClr val="000000"/>
                </a:solidFill>
                <a:latin typeface="Clear Sans"/>
                <a:ea typeface="Clear Sans"/>
                <a:cs typeface="Clear Sans"/>
                <a:sym typeface="Clear Sans"/>
              </a:rPr>
              <a:t>La prevención y detección de fraudes requieren una metodología bien estructurada que aborde todas las áreas de riesgo dentro de una organización. El caso de Wells Fargo ilustra la importancia de identificar riesgos, implementar controles efectivos, monitorear continuamente las actividades y fomentar una cultura de ética y transparencia. Al aplicar estos principios, las organizaciones pueden protegerse mejor contra fraudes y actos ilícitos, asegurando su integridad y sostenibilidad a largo plazo.</a:t>
            </a:r>
          </a:p>
          <a:p>
            <a:pPr algn="l">
              <a:lnSpc>
                <a:spcPts val="4030"/>
              </a:lnSpc>
              <a:spcBef>
                <a:spcPct val="0"/>
              </a:spcBef>
            </a:pPr>
            <a:endParaRPr lang="en-US" sz="3000">
              <a:solidFill>
                <a:srgbClr val="000000"/>
              </a:solidFill>
              <a:latin typeface="Clear Sans"/>
              <a:ea typeface="Clear Sans"/>
              <a:cs typeface="Clear Sans"/>
              <a:sym typeface="Clear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028880" y="3120556"/>
            <a:ext cx="424111" cy="424471"/>
          </a:xfrm>
          <a:custGeom>
            <a:avLst/>
            <a:gdLst/>
            <a:ahLst/>
            <a:cxnLst/>
            <a:rect l="l" t="t" r="r" b="b"/>
            <a:pathLst>
              <a:path w="424111" h="424471">
                <a:moveTo>
                  <a:pt x="0" y="0"/>
                </a:moveTo>
                <a:lnTo>
                  <a:pt x="424111" y="0"/>
                </a:lnTo>
                <a:lnTo>
                  <a:pt x="424111" y="424471"/>
                </a:lnTo>
                <a:lnTo>
                  <a:pt x="0" y="424471"/>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sp>
        <p:nvSpPr>
          <p:cNvPr id="3" name="Freeform 3"/>
          <p:cNvSpPr/>
          <p:nvPr/>
        </p:nvSpPr>
        <p:spPr>
          <a:xfrm>
            <a:off x="-311280" y="9831612"/>
            <a:ext cx="18910559" cy="1397557"/>
          </a:xfrm>
          <a:custGeom>
            <a:avLst/>
            <a:gdLst/>
            <a:ahLst/>
            <a:cxnLst/>
            <a:rect l="l" t="t" r="r" b="b"/>
            <a:pathLst>
              <a:path w="18910559" h="1397557">
                <a:moveTo>
                  <a:pt x="0" y="0"/>
                </a:moveTo>
                <a:lnTo>
                  <a:pt x="18910560" y="0"/>
                </a:lnTo>
                <a:lnTo>
                  <a:pt x="18910560" y="1397557"/>
                </a:lnTo>
                <a:lnTo>
                  <a:pt x="0" y="1397557"/>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sp>
        <p:nvSpPr>
          <p:cNvPr id="4" name="TextBox 4"/>
          <p:cNvSpPr txBox="1"/>
          <p:nvPr/>
        </p:nvSpPr>
        <p:spPr>
          <a:xfrm>
            <a:off x="5209464" y="1357461"/>
            <a:ext cx="6754039" cy="1212850"/>
          </a:xfrm>
          <a:prstGeom prst="rect">
            <a:avLst/>
          </a:prstGeom>
        </p:spPr>
        <p:txBody>
          <a:bodyPr lIns="0" tIns="0" rIns="0" bIns="0" rtlCol="0" anchor="t">
            <a:spAutoFit/>
          </a:bodyPr>
          <a:lstStyle/>
          <a:p>
            <a:pPr marL="0" lvl="0" indent="0" algn="l">
              <a:lnSpc>
                <a:spcPts val="9349"/>
              </a:lnSpc>
              <a:spcBef>
                <a:spcPct val="0"/>
              </a:spcBef>
            </a:pPr>
            <a:r>
              <a:rPr lang="en-US" sz="8499">
                <a:solidFill>
                  <a:srgbClr val="000000"/>
                </a:solidFill>
                <a:latin typeface="Hammersmith One"/>
                <a:ea typeface="Hammersmith One"/>
                <a:cs typeface="Hammersmith One"/>
                <a:sym typeface="Hammersmith One"/>
              </a:rPr>
              <a:t>Conclusiones</a:t>
            </a:r>
          </a:p>
        </p:txBody>
      </p:sp>
      <p:sp>
        <p:nvSpPr>
          <p:cNvPr id="5" name="TextBox 5"/>
          <p:cNvSpPr txBox="1"/>
          <p:nvPr/>
        </p:nvSpPr>
        <p:spPr>
          <a:xfrm>
            <a:off x="1871378" y="2970362"/>
            <a:ext cx="14545244" cy="5558155"/>
          </a:xfrm>
          <a:prstGeom prst="rect">
            <a:avLst/>
          </a:prstGeom>
        </p:spPr>
        <p:txBody>
          <a:bodyPr lIns="0" tIns="0" rIns="0" bIns="0" rtlCol="0" anchor="t">
            <a:spAutoFit/>
          </a:bodyPr>
          <a:lstStyle/>
          <a:p>
            <a:pPr algn="just">
              <a:lnSpc>
                <a:spcPts val="3380"/>
              </a:lnSpc>
              <a:spcBef>
                <a:spcPct val="0"/>
              </a:spcBef>
            </a:pPr>
            <a:r>
              <a:rPr lang="en-US" sz="2600">
                <a:solidFill>
                  <a:srgbClr val="000000"/>
                </a:solidFill>
                <a:latin typeface="Hammersmith One"/>
                <a:ea typeface="Hammersmith One"/>
                <a:cs typeface="Hammersmith One"/>
                <a:sym typeface="Hammersmith One"/>
              </a:rPr>
              <a:t>La metodología aplicada por Wells Fargo en respuesta al escándalo de fraude consistió en una serie de acciones integradas para fortalecer sus controles internos y mitigar riesgos futuros. Inicialmente, la empresa no reconoció adecuadamente los riesgos asociados con la presión de alcanzar metas de ventas, lo que llevó a una evaluación exhaustiva de sus fallas tras la revelación del fraude. Wells Fargo revisó y mejoró sus políticas de ventas e incentivos, implementando controles más estrictos sobre la apertura de cuentas y la autorización de productos financieros. Además, mejoraron los sistemas de monitoreo y utilizaron herramientas de análisis de datos para identificar actividades sospechosas. La capacitación intensiva sobre ética y cumplimiento, junto con la promoción de una cultura de transparencia, fueron claves. Una investigación interna identificó y despidió a más de 5,000 empleados responsables, y la empresa cooperó con reguladores, aceptando pagar multas. Finalmente, Wells Fargo adoptó un enfoque de mejora continua en sus procedimientos, estableciendo comités de supervisión para garantizar el cumplimiento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7383" y="-226768"/>
            <a:ext cx="18782766" cy="3869096"/>
          </a:xfrm>
          <a:custGeom>
            <a:avLst/>
            <a:gdLst/>
            <a:ahLst/>
            <a:cxnLst/>
            <a:rect l="l" t="t" r="r" b="b"/>
            <a:pathLst>
              <a:path w="18782766" h="3869096">
                <a:moveTo>
                  <a:pt x="0" y="0"/>
                </a:moveTo>
                <a:lnTo>
                  <a:pt x="18782766" y="0"/>
                </a:lnTo>
                <a:lnTo>
                  <a:pt x="18782766" y="3869096"/>
                </a:lnTo>
                <a:lnTo>
                  <a:pt x="0" y="3869096"/>
                </a:lnTo>
                <a:lnTo>
                  <a:pt x="0" y="0"/>
                </a:lnTo>
                <a:close/>
              </a:path>
            </a:pathLst>
          </a:custGeom>
          <a:blipFill>
            <a:blip r:embed="rId2"/>
            <a:stretch>
              <a:fillRect t="-207621" b="-16016"/>
            </a:stretch>
          </a:blipFill>
        </p:spPr>
      </p:sp>
      <p:sp>
        <p:nvSpPr>
          <p:cNvPr id="3" name="TextBox 3"/>
          <p:cNvSpPr txBox="1"/>
          <p:nvPr/>
        </p:nvSpPr>
        <p:spPr>
          <a:xfrm>
            <a:off x="1028700" y="4119564"/>
            <a:ext cx="3083414" cy="555625"/>
          </a:xfrm>
          <a:prstGeom prst="rect">
            <a:avLst/>
          </a:prstGeom>
        </p:spPr>
        <p:txBody>
          <a:bodyPr lIns="0" tIns="0" rIns="0" bIns="0" rtlCol="0" anchor="t">
            <a:spAutoFit/>
          </a:bodyPr>
          <a:lstStyle/>
          <a:p>
            <a:pPr algn="l">
              <a:lnSpc>
                <a:spcPts val="4550"/>
              </a:lnSpc>
            </a:pPr>
            <a:r>
              <a:rPr lang="en-US" sz="3500">
                <a:solidFill>
                  <a:srgbClr val="000000"/>
                </a:solidFill>
                <a:latin typeface="Hammersmith One"/>
                <a:ea typeface="Hammersmith One"/>
                <a:cs typeface="Hammersmith One"/>
                <a:sym typeface="Hammersmith One"/>
              </a:rPr>
              <a:t>Ventajas</a:t>
            </a:r>
          </a:p>
        </p:txBody>
      </p:sp>
      <p:sp>
        <p:nvSpPr>
          <p:cNvPr id="4" name="TextBox 4"/>
          <p:cNvSpPr txBox="1"/>
          <p:nvPr/>
        </p:nvSpPr>
        <p:spPr>
          <a:xfrm>
            <a:off x="330251" y="4858051"/>
            <a:ext cx="4326502" cy="39484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lear Sans"/>
                <a:ea typeface="Clear Sans"/>
                <a:cs typeface="Clear Sans"/>
                <a:sym typeface="Clear Sans"/>
              </a:rPr>
              <a:t>Acceso rápido a información</a:t>
            </a:r>
          </a:p>
          <a:p>
            <a:pPr marL="604519" lvl="1" indent="-302260" algn="l">
              <a:lnSpc>
                <a:spcPts val="3919"/>
              </a:lnSpc>
              <a:buFont typeface="Arial"/>
              <a:buChar char="•"/>
            </a:pPr>
            <a:r>
              <a:rPr lang="en-US" sz="2799">
                <a:solidFill>
                  <a:srgbClr val="000000"/>
                </a:solidFill>
                <a:latin typeface="Clear Sans"/>
                <a:ea typeface="Clear Sans"/>
                <a:cs typeface="Clear Sans"/>
                <a:sym typeface="Clear Sans"/>
              </a:rPr>
              <a:t>Generación de ideas creativas</a:t>
            </a:r>
          </a:p>
          <a:p>
            <a:pPr marL="604519" lvl="1" indent="-302260" algn="l">
              <a:lnSpc>
                <a:spcPts val="3919"/>
              </a:lnSpc>
              <a:buFont typeface="Arial"/>
              <a:buChar char="•"/>
            </a:pPr>
            <a:r>
              <a:rPr lang="en-US" sz="2799">
                <a:solidFill>
                  <a:srgbClr val="000000"/>
                </a:solidFill>
                <a:latin typeface="Clear Sans"/>
                <a:ea typeface="Clear Sans"/>
                <a:cs typeface="Clear Sans"/>
                <a:sym typeface="Clear Sans"/>
              </a:rPr>
              <a:t>Clarificación de conceptos complejos</a:t>
            </a:r>
          </a:p>
          <a:p>
            <a:pPr marL="604519" lvl="1" indent="-302260" algn="l">
              <a:lnSpc>
                <a:spcPts val="3919"/>
              </a:lnSpc>
              <a:buFont typeface="Arial"/>
              <a:buChar char="•"/>
            </a:pPr>
            <a:r>
              <a:rPr lang="en-US" sz="2799">
                <a:solidFill>
                  <a:srgbClr val="000000"/>
                </a:solidFill>
                <a:latin typeface="Clear Sans"/>
                <a:ea typeface="Clear Sans"/>
                <a:cs typeface="Clear Sans"/>
                <a:sym typeface="Clear Sans"/>
              </a:rPr>
              <a:t>Asistencia en redacción y edición</a:t>
            </a:r>
          </a:p>
        </p:txBody>
      </p:sp>
      <p:sp>
        <p:nvSpPr>
          <p:cNvPr id="5" name="Freeform 5"/>
          <p:cNvSpPr/>
          <p:nvPr/>
        </p:nvSpPr>
        <p:spPr>
          <a:xfrm rot="5400000">
            <a:off x="330424" y="4147967"/>
            <a:ext cx="405802" cy="406147"/>
          </a:xfrm>
          <a:custGeom>
            <a:avLst/>
            <a:gdLst/>
            <a:ahLst/>
            <a:cxnLst/>
            <a:rect l="l" t="t" r="r" b="b"/>
            <a:pathLst>
              <a:path w="405802" h="406147">
                <a:moveTo>
                  <a:pt x="0" y="0"/>
                </a:moveTo>
                <a:lnTo>
                  <a:pt x="405802" y="0"/>
                </a:lnTo>
                <a:lnTo>
                  <a:pt x="405802" y="406146"/>
                </a:lnTo>
                <a:lnTo>
                  <a:pt x="0" y="406146"/>
                </a:lnTo>
                <a:lnTo>
                  <a:pt x="0" y="0"/>
                </a:lnTo>
                <a:close/>
              </a:path>
            </a:pathLst>
          </a:custGeom>
          <a:blipFill>
            <a:blip r:embed="rId3">
              <a:extLst>
                <a:ext uri="{96DAC541-7B7A-43D3-8B79-37D633B846F1}">
                  <asvg:svgBlip xmlns:asvg="http://schemas.microsoft.com/office/drawing/2016/SVG/main" r:embed="rId4"/>
                </a:ext>
              </a:extLst>
            </a:blip>
            <a:stretch>
              <a:fillRect l="-50" r="-34"/>
            </a:stretch>
          </a:blipFill>
        </p:spPr>
      </p:sp>
      <p:sp>
        <p:nvSpPr>
          <p:cNvPr id="6" name="TextBox 6"/>
          <p:cNvSpPr txBox="1"/>
          <p:nvPr/>
        </p:nvSpPr>
        <p:spPr>
          <a:xfrm>
            <a:off x="5976661" y="4119564"/>
            <a:ext cx="3083414" cy="555625"/>
          </a:xfrm>
          <a:prstGeom prst="rect">
            <a:avLst/>
          </a:prstGeom>
        </p:spPr>
        <p:txBody>
          <a:bodyPr lIns="0" tIns="0" rIns="0" bIns="0" rtlCol="0" anchor="t">
            <a:spAutoFit/>
          </a:bodyPr>
          <a:lstStyle/>
          <a:p>
            <a:pPr algn="l">
              <a:lnSpc>
                <a:spcPts val="4550"/>
              </a:lnSpc>
            </a:pPr>
            <a:r>
              <a:rPr lang="en-US" sz="3500">
                <a:solidFill>
                  <a:srgbClr val="000000"/>
                </a:solidFill>
                <a:latin typeface="Hammersmith One"/>
                <a:ea typeface="Hammersmith One"/>
                <a:cs typeface="Hammersmith One"/>
                <a:sym typeface="Hammersmith One"/>
              </a:rPr>
              <a:t>Limitaciones</a:t>
            </a:r>
          </a:p>
        </p:txBody>
      </p:sp>
      <p:sp>
        <p:nvSpPr>
          <p:cNvPr id="7" name="TextBox 7"/>
          <p:cNvSpPr txBox="1"/>
          <p:nvPr/>
        </p:nvSpPr>
        <p:spPr>
          <a:xfrm>
            <a:off x="5205784" y="4915201"/>
            <a:ext cx="4625168" cy="34531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Clear Sans"/>
                <a:ea typeface="Clear Sans"/>
                <a:cs typeface="Clear Sans"/>
                <a:sym typeface="Clear Sans"/>
              </a:rPr>
              <a:t>Dependencia de datos entrenados</a:t>
            </a:r>
          </a:p>
          <a:p>
            <a:pPr marL="604521" lvl="1" indent="-302261" algn="l">
              <a:lnSpc>
                <a:spcPts val="3920"/>
              </a:lnSpc>
              <a:buFont typeface="Arial"/>
              <a:buChar char="•"/>
            </a:pPr>
            <a:r>
              <a:rPr lang="en-US" sz="2800">
                <a:solidFill>
                  <a:srgbClr val="000000"/>
                </a:solidFill>
                <a:latin typeface="Clear Sans"/>
                <a:ea typeface="Clear Sans"/>
                <a:cs typeface="Clear Sans"/>
                <a:sym typeface="Clear Sans"/>
              </a:rPr>
              <a:t>Falta de acceso a fuentes en tiempo real</a:t>
            </a:r>
          </a:p>
          <a:p>
            <a:pPr marL="604521" lvl="1" indent="-302261" algn="l">
              <a:lnSpc>
                <a:spcPts val="3920"/>
              </a:lnSpc>
              <a:buFont typeface="Arial"/>
              <a:buChar char="•"/>
            </a:pPr>
            <a:r>
              <a:rPr lang="en-US" sz="2800">
                <a:solidFill>
                  <a:srgbClr val="000000"/>
                </a:solidFill>
                <a:latin typeface="Clear Sans"/>
                <a:ea typeface="Clear Sans"/>
                <a:cs typeface="Clear Sans"/>
                <a:sym typeface="Clear Sans"/>
              </a:rPr>
              <a:t>Posibilidad de respuestas inexactas</a:t>
            </a:r>
          </a:p>
          <a:p>
            <a:pPr marL="604521" lvl="1" indent="-302261" algn="l">
              <a:lnSpc>
                <a:spcPts val="3920"/>
              </a:lnSpc>
              <a:buFont typeface="Arial"/>
              <a:buChar char="•"/>
            </a:pPr>
            <a:r>
              <a:rPr lang="en-US" sz="2800">
                <a:solidFill>
                  <a:srgbClr val="000000"/>
                </a:solidFill>
                <a:latin typeface="Clear Sans"/>
                <a:ea typeface="Clear Sans"/>
                <a:cs typeface="Clear Sans"/>
                <a:sym typeface="Clear Sans"/>
              </a:rPr>
              <a:t>Ausencia de juicio crítico</a:t>
            </a:r>
          </a:p>
        </p:txBody>
      </p:sp>
      <p:sp>
        <p:nvSpPr>
          <p:cNvPr id="8" name="Freeform 8"/>
          <p:cNvSpPr/>
          <p:nvPr/>
        </p:nvSpPr>
        <p:spPr>
          <a:xfrm rot="5400000">
            <a:off x="5275412" y="4208591"/>
            <a:ext cx="405802" cy="406147"/>
          </a:xfrm>
          <a:custGeom>
            <a:avLst/>
            <a:gdLst/>
            <a:ahLst/>
            <a:cxnLst/>
            <a:rect l="l" t="t" r="r" b="b"/>
            <a:pathLst>
              <a:path w="405802" h="406147">
                <a:moveTo>
                  <a:pt x="0" y="0"/>
                </a:moveTo>
                <a:lnTo>
                  <a:pt x="405802" y="0"/>
                </a:lnTo>
                <a:lnTo>
                  <a:pt x="405802" y="406146"/>
                </a:lnTo>
                <a:lnTo>
                  <a:pt x="0" y="406146"/>
                </a:lnTo>
                <a:lnTo>
                  <a:pt x="0" y="0"/>
                </a:lnTo>
                <a:close/>
              </a:path>
            </a:pathLst>
          </a:custGeom>
          <a:blipFill>
            <a:blip r:embed="rId3">
              <a:extLst>
                <a:ext uri="{96DAC541-7B7A-43D3-8B79-37D633B846F1}">
                  <asvg:svgBlip xmlns:asvg="http://schemas.microsoft.com/office/drawing/2016/SVG/main" r:embed="rId4"/>
                </a:ext>
              </a:extLst>
            </a:blip>
            <a:stretch>
              <a:fillRect l="-50" r="-34"/>
            </a:stretch>
          </a:blipFill>
        </p:spPr>
      </p:sp>
      <p:sp>
        <p:nvSpPr>
          <p:cNvPr id="9" name="TextBox 9"/>
          <p:cNvSpPr txBox="1"/>
          <p:nvPr/>
        </p:nvSpPr>
        <p:spPr>
          <a:xfrm>
            <a:off x="11622806" y="4180188"/>
            <a:ext cx="5636494" cy="555625"/>
          </a:xfrm>
          <a:prstGeom prst="rect">
            <a:avLst/>
          </a:prstGeom>
        </p:spPr>
        <p:txBody>
          <a:bodyPr lIns="0" tIns="0" rIns="0" bIns="0" rtlCol="0" anchor="t">
            <a:spAutoFit/>
          </a:bodyPr>
          <a:lstStyle/>
          <a:p>
            <a:pPr algn="l">
              <a:lnSpc>
                <a:spcPts val="4550"/>
              </a:lnSpc>
            </a:pPr>
            <a:r>
              <a:rPr lang="en-US" sz="3500">
                <a:solidFill>
                  <a:srgbClr val="000000"/>
                </a:solidFill>
                <a:latin typeface="Hammersmith One"/>
                <a:ea typeface="Hammersmith One"/>
                <a:cs typeface="Hammersmith One"/>
                <a:sym typeface="Hammersmith One"/>
              </a:rPr>
              <a:t>complemento de apoyo</a:t>
            </a:r>
          </a:p>
        </p:txBody>
      </p:sp>
      <p:sp>
        <p:nvSpPr>
          <p:cNvPr id="10" name="TextBox 10"/>
          <p:cNvSpPr txBox="1"/>
          <p:nvPr/>
        </p:nvSpPr>
        <p:spPr>
          <a:xfrm>
            <a:off x="10744567" y="4819949"/>
            <a:ext cx="6926668" cy="3948430"/>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Clear Sans"/>
                <a:ea typeface="Clear Sans"/>
                <a:cs typeface="Clear Sans"/>
                <a:sym typeface="Clear Sans"/>
              </a:rPr>
              <a:t>ChatGPT complementa la investigación tradicional al proporcionar un acceso rápido y eficiente a información preliminar, generando ideas y explicaciones iniciales. Sin embargo, su uso debe ser acompañado de métodos convencionales de verificación y análisis para asegurar la precisión y validez de los datos. </a:t>
            </a:r>
          </a:p>
        </p:txBody>
      </p:sp>
      <p:sp>
        <p:nvSpPr>
          <p:cNvPr id="11" name="Freeform 11"/>
          <p:cNvSpPr/>
          <p:nvPr/>
        </p:nvSpPr>
        <p:spPr>
          <a:xfrm rot="5400000">
            <a:off x="10744740" y="4269215"/>
            <a:ext cx="405802" cy="406147"/>
          </a:xfrm>
          <a:custGeom>
            <a:avLst/>
            <a:gdLst/>
            <a:ahLst/>
            <a:cxnLst/>
            <a:rect l="l" t="t" r="r" b="b"/>
            <a:pathLst>
              <a:path w="405802" h="406147">
                <a:moveTo>
                  <a:pt x="0" y="0"/>
                </a:moveTo>
                <a:lnTo>
                  <a:pt x="405802" y="0"/>
                </a:lnTo>
                <a:lnTo>
                  <a:pt x="405802" y="406146"/>
                </a:lnTo>
                <a:lnTo>
                  <a:pt x="0" y="406146"/>
                </a:lnTo>
                <a:lnTo>
                  <a:pt x="0" y="0"/>
                </a:lnTo>
                <a:close/>
              </a:path>
            </a:pathLst>
          </a:custGeom>
          <a:blipFill>
            <a:blip r:embed="rId3">
              <a:extLst>
                <a:ext uri="{96DAC541-7B7A-43D3-8B79-37D633B846F1}">
                  <asvg:svgBlip xmlns:asvg="http://schemas.microsoft.com/office/drawing/2016/SVG/main" r:embed="rId4"/>
                </a:ext>
              </a:extLst>
            </a:blip>
            <a:stretch>
              <a:fillRect l="-50" r="-34"/>
            </a:stretch>
          </a:blipFill>
        </p:spPr>
      </p:sp>
      <p:sp>
        <p:nvSpPr>
          <p:cNvPr id="12" name="TextBox 12"/>
          <p:cNvSpPr txBox="1"/>
          <p:nvPr/>
        </p:nvSpPr>
        <p:spPr>
          <a:xfrm>
            <a:off x="1028700" y="1139455"/>
            <a:ext cx="11623747" cy="2273935"/>
          </a:xfrm>
          <a:prstGeom prst="rect">
            <a:avLst/>
          </a:prstGeom>
        </p:spPr>
        <p:txBody>
          <a:bodyPr lIns="0" tIns="0" rIns="0" bIns="0" rtlCol="0" anchor="t">
            <a:spAutoFit/>
          </a:bodyPr>
          <a:lstStyle/>
          <a:p>
            <a:pPr marL="0" lvl="0" indent="0" algn="l">
              <a:lnSpc>
                <a:spcPts val="8854"/>
              </a:lnSpc>
              <a:spcBef>
                <a:spcPct val="0"/>
              </a:spcBef>
            </a:pPr>
            <a:r>
              <a:rPr lang="en-US" sz="8049">
                <a:solidFill>
                  <a:srgbClr val="FFFFFF"/>
                </a:solidFill>
                <a:latin typeface="Hammersmith One"/>
                <a:ea typeface="Hammersmith One"/>
                <a:cs typeface="Hammersmith One"/>
                <a:sym typeface="Hammersmith One"/>
              </a:rPr>
              <a:t>Reflexion sobre el uso de ChatGPT</a:t>
            </a:r>
          </a:p>
        </p:txBody>
      </p:sp>
      <p:sp>
        <p:nvSpPr>
          <p:cNvPr id="13" name="Freeform 13"/>
          <p:cNvSpPr/>
          <p:nvPr/>
        </p:nvSpPr>
        <p:spPr>
          <a:xfrm flipH="1">
            <a:off x="-375176" y="9698355"/>
            <a:ext cx="18910559" cy="1397557"/>
          </a:xfrm>
          <a:custGeom>
            <a:avLst/>
            <a:gdLst/>
            <a:ahLst/>
            <a:cxnLst/>
            <a:rect l="l" t="t" r="r" b="b"/>
            <a:pathLst>
              <a:path w="18910559" h="1397557">
                <a:moveTo>
                  <a:pt x="18910559" y="0"/>
                </a:moveTo>
                <a:lnTo>
                  <a:pt x="0" y="0"/>
                </a:lnTo>
                <a:lnTo>
                  <a:pt x="0" y="1397557"/>
                </a:lnTo>
                <a:lnTo>
                  <a:pt x="18910559" y="1397557"/>
                </a:lnTo>
                <a:lnTo>
                  <a:pt x="18910559"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sp>
      <p:sp>
        <p:nvSpPr>
          <p:cNvPr id="14" name="Freeform 14"/>
          <p:cNvSpPr/>
          <p:nvPr/>
        </p:nvSpPr>
        <p:spPr>
          <a:xfrm rot="5400000">
            <a:off x="16563201" y="1321983"/>
            <a:ext cx="689712" cy="702485"/>
          </a:xfrm>
          <a:custGeom>
            <a:avLst/>
            <a:gdLst/>
            <a:ahLst/>
            <a:cxnLst/>
            <a:rect l="l" t="t" r="r" b="b"/>
            <a:pathLst>
              <a:path w="689712" h="702485">
                <a:moveTo>
                  <a:pt x="0" y="0"/>
                </a:moveTo>
                <a:lnTo>
                  <a:pt x="689713" y="0"/>
                </a:lnTo>
                <a:lnTo>
                  <a:pt x="689713" y="702484"/>
                </a:lnTo>
                <a:lnTo>
                  <a:pt x="0" y="7024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86409" y="179376"/>
            <a:ext cx="12115183" cy="9928248"/>
          </a:xfrm>
          <a:custGeom>
            <a:avLst/>
            <a:gdLst/>
            <a:ahLst/>
            <a:cxnLst/>
            <a:rect l="l" t="t" r="r" b="b"/>
            <a:pathLst>
              <a:path w="12115183" h="9928248">
                <a:moveTo>
                  <a:pt x="0" y="0"/>
                </a:moveTo>
                <a:lnTo>
                  <a:pt x="12115182" y="0"/>
                </a:lnTo>
                <a:lnTo>
                  <a:pt x="12115182" y="9928248"/>
                </a:lnTo>
                <a:lnTo>
                  <a:pt x="0" y="9928248"/>
                </a:lnTo>
                <a:lnTo>
                  <a:pt x="0" y="0"/>
                </a:lnTo>
                <a:close/>
              </a:path>
            </a:pathLst>
          </a:custGeom>
          <a:blipFill>
            <a:blip r:embed="rId2"/>
            <a:stretch>
              <a:fillRect t="-272" b="-27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7316" y="0"/>
            <a:ext cx="12941520" cy="10517214"/>
          </a:xfrm>
          <a:custGeom>
            <a:avLst/>
            <a:gdLst/>
            <a:ahLst/>
            <a:cxnLst/>
            <a:rect l="l" t="t" r="r" b="b"/>
            <a:pathLst>
              <a:path w="12941520" h="10517214">
                <a:moveTo>
                  <a:pt x="0" y="0"/>
                </a:moveTo>
                <a:lnTo>
                  <a:pt x="12941521" y="0"/>
                </a:lnTo>
                <a:lnTo>
                  <a:pt x="12941521" y="10517214"/>
                </a:lnTo>
                <a:lnTo>
                  <a:pt x="0" y="10517214"/>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503" y="-262325"/>
            <a:ext cx="7027944" cy="10811649"/>
          </a:xfrm>
          <a:prstGeom prst="rect">
            <a:avLst/>
          </a:prstGeom>
          <a:solidFill>
            <a:srgbClr val="FFB923"/>
          </a:solidFill>
        </p:spPr>
      </p:sp>
      <p:sp>
        <p:nvSpPr>
          <p:cNvPr id="3" name="AutoShape 3"/>
          <p:cNvSpPr/>
          <p:nvPr/>
        </p:nvSpPr>
        <p:spPr>
          <a:xfrm>
            <a:off x="7305847" y="5153025"/>
            <a:ext cx="9953453" cy="0"/>
          </a:xfrm>
          <a:prstGeom prst="line">
            <a:avLst/>
          </a:prstGeom>
          <a:ln w="19050" cap="rnd">
            <a:solidFill>
              <a:srgbClr val="FFB923"/>
            </a:solidFill>
            <a:prstDash val="solid"/>
            <a:headEnd type="none" w="sm" len="sm"/>
            <a:tailEnd type="none" w="sm" len="sm"/>
          </a:ln>
        </p:spPr>
      </p:sp>
      <p:sp>
        <p:nvSpPr>
          <p:cNvPr id="4" name="Freeform 4"/>
          <p:cNvSpPr/>
          <p:nvPr/>
        </p:nvSpPr>
        <p:spPr>
          <a:xfrm>
            <a:off x="560520" y="5575933"/>
            <a:ext cx="4487443" cy="331638"/>
          </a:xfrm>
          <a:custGeom>
            <a:avLst/>
            <a:gdLst/>
            <a:ahLst/>
            <a:cxnLst/>
            <a:rect l="l" t="t" r="r" b="b"/>
            <a:pathLst>
              <a:path w="4487443" h="331638">
                <a:moveTo>
                  <a:pt x="0" y="0"/>
                </a:moveTo>
                <a:lnTo>
                  <a:pt x="4487443" y="0"/>
                </a:lnTo>
                <a:lnTo>
                  <a:pt x="4487443" y="331637"/>
                </a:lnTo>
                <a:lnTo>
                  <a:pt x="0" y="33163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5" name="Freeform 5"/>
          <p:cNvSpPr/>
          <p:nvPr/>
        </p:nvSpPr>
        <p:spPr>
          <a:xfrm>
            <a:off x="1723519" y="6388676"/>
            <a:ext cx="3324444" cy="3324444"/>
          </a:xfrm>
          <a:custGeom>
            <a:avLst/>
            <a:gdLst/>
            <a:ahLst/>
            <a:cxnLst/>
            <a:rect l="l" t="t" r="r" b="b"/>
            <a:pathLst>
              <a:path w="3324444" h="3324444">
                <a:moveTo>
                  <a:pt x="0" y="0"/>
                </a:moveTo>
                <a:lnTo>
                  <a:pt x="3324444" y="0"/>
                </a:lnTo>
                <a:lnTo>
                  <a:pt x="3324444" y="3324444"/>
                </a:lnTo>
                <a:lnTo>
                  <a:pt x="0" y="3324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326458" y="347045"/>
            <a:ext cx="2713672" cy="1821195"/>
          </a:xfrm>
          <a:custGeom>
            <a:avLst/>
            <a:gdLst/>
            <a:ahLst/>
            <a:cxnLst/>
            <a:rect l="l" t="t" r="r" b="b"/>
            <a:pathLst>
              <a:path w="2713672" h="1821195">
                <a:moveTo>
                  <a:pt x="0" y="0"/>
                </a:moveTo>
                <a:lnTo>
                  <a:pt x="2713672" y="0"/>
                </a:lnTo>
                <a:lnTo>
                  <a:pt x="2713672" y="1821195"/>
                </a:lnTo>
                <a:lnTo>
                  <a:pt x="0" y="1821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60520" y="1654188"/>
            <a:ext cx="5777159" cy="4734488"/>
          </a:xfrm>
          <a:prstGeom prst="rect">
            <a:avLst/>
          </a:prstGeom>
        </p:spPr>
        <p:txBody>
          <a:bodyPr lIns="0" tIns="0" rIns="0" bIns="0" rtlCol="0" anchor="t">
            <a:spAutoFit/>
          </a:bodyPr>
          <a:lstStyle/>
          <a:p>
            <a:pPr algn="l">
              <a:lnSpc>
                <a:spcPts val="7473"/>
              </a:lnSpc>
            </a:pPr>
            <a:r>
              <a:rPr lang="en-US" sz="6794">
                <a:solidFill>
                  <a:srgbClr val="FFFFFF"/>
                </a:solidFill>
                <a:latin typeface="Hammersmith One"/>
                <a:ea typeface="Hammersmith One"/>
                <a:cs typeface="Hammersmith One"/>
                <a:sym typeface="Hammersmith One"/>
              </a:rPr>
              <a:t>METODOLOGÍA BASADA EN LA REVISION DOCUMENTAL</a:t>
            </a:r>
          </a:p>
          <a:p>
            <a:pPr marL="0" lvl="0" indent="0" algn="l">
              <a:lnSpc>
                <a:spcPts val="7473"/>
              </a:lnSpc>
              <a:spcBef>
                <a:spcPct val="0"/>
              </a:spcBef>
            </a:pPr>
            <a:endParaRPr lang="en-US" sz="6794">
              <a:solidFill>
                <a:srgbClr val="FFFFFF"/>
              </a:solidFill>
              <a:latin typeface="Hammersmith One"/>
              <a:ea typeface="Hammersmith One"/>
              <a:cs typeface="Hammersmith One"/>
              <a:sym typeface="Hammersmith One"/>
            </a:endParaRPr>
          </a:p>
        </p:txBody>
      </p:sp>
      <p:grpSp>
        <p:nvGrpSpPr>
          <p:cNvPr id="8" name="Group 8"/>
          <p:cNvGrpSpPr/>
          <p:nvPr/>
        </p:nvGrpSpPr>
        <p:grpSpPr>
          <a:xfrm>
            <a:off x="7305847" y="5429250"/>
            <a:ext cx="9953453" cy="4659217"/>
            <a:chOff x="0" y="0"/>
            <a:chExt cx="13271271" cy="6212290"/>
          </a:xfrm>
        </p:grpSpPr>
        <p:sp>
          <p:nvSpPr>
            <p:cNvPr id="9" name="TextBox 9"/>
            <p:cNvSpPr txBox="1"/>
            <p:nvPr/>
          </p:nvSpPr>
          <p:spPr>
            <a:xfrm>
              <a:off x="0" y="-28575"/>
              <a:ext cx="13271271" cy="731308"/>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ea typeface="Hammersmith One"/>
                  <a:cs typeface="Hammersmith One"/>
                  <a:sym typeface="Hammersmith One"/>
                </a:rPr>
                <a:t>Metodología Basada en el Revisión Documental </a:t>
              </a:r>
            </a:p>
          </p:txBody>
        </p:sp>
        <p:sp>
          <p:nvSpPr>
            <p:cNvPr id="10" name="TextBox 10"/>
            <p:cNvSpPr txBox="1"/>
            <p:nvPr/>
          </p:nvSpPr>
          <p:spPr>
            <a:xfrm>
              <a:off x="0" y="1041696"/>
              <a:ext cx="13271271" cy="5170593"/>
            </a:xfrm>
            <a:prstGeom prst="rect">
              <a:avLst/>
            </a:prstGeom>
          </p:spPr>
          <p:txBody>
            <a:bodyPr lIns="0" tIns="0" rIns="0" bIns="0" rtlCol="0" anchor="t">
              <a:spAutoFit/>
            </a:bodyPr>
            <a:lstStyle/>
            <a:p>
              <a:pPr marL="0" lvl="0" indent="0" algn="just">
                <a:lnSpc>
                  <a:spcPts val="3079"/>
                </a:lnSpc>
              </a:pPr>
              <a:r>
                <a:rPr lang="en-US" sz="2199">
                  <a:solidFill>
                    <a:srgbClr val="000000"/>
                  </a:solidFill>
                  <a:latin typeface="Clear Sans"/>
                  <a:ea typeface="Clear Sans"/>
                  <a:cs typeface="Clear Sans"/>
                  <a:sym typeface="Clear Sans"/>
                </a:rPr>
                <a:t>La metodología de auditoria forense basada en la revisión documental es una herramienta esencial para detectar y prevenir fraudes en las organizaciones. Consiste en un análisis minucioso de los registros financieros y otros documentos relevantes, buscando inconsistencias, anomalías y patrones sospechosos que puedan indicar actividades fraudulentas.</a:t>
              </a:r>
            </a:p>
            <a:p>
              <a:pPr marL="0" lvl="0" indent="0" algn="just">
                <a:lnSpc>
                  <a:spcPts val="3079"/>
                </a:lnSpc>
                <a:spcBef>
                  <a:spcPct val="0"/>
                </a:spcBef>
              </a:pPr>
              <a:r>
                <a:rPr lang="en-US" sz="2199">
                  <a:solidFill>
                    <a:srgbClr val="000000"/>
                  </a:solidFill>
                  <a:latin typeface="Clear Sans"/>
                  <a:ea typeface="Clear Sans"/>
                  <a:cs typeface="Clear Sans"/>
                  <a:sym typeface="Clear Sans"/>
                </a:rPr>
                <a:t>El proceso suele comenzar con la recopilación de documentos clave, como estados financieros, facturas, contratos y correspondencia interna. A continuación, se realiza una revisión detallada de estos documentos, utilizando técnicas avanzadas de análisis de datos y software especializado para identificar irregularidades.</a:t>
              </a:r>
            </a:p>
          </p:txBody>
        </p:sp>
      </p:grpSp>
      <p:grpSp>
        <p:nvGrpSpPr>
          <p:cNvPr id="11" name="Group 11"/>
          <p:cNvGrpSpPr/>
          <p:nvPr/>
        </p:nvGrpSpPr>
        <p:grpSpPr>
          <a:xfrm>
            <a:off x="7305847" y="1587513"/>
            <a:ext cx="9953453" cy="3288249"/>
            <a:chOff x="0" y="0"/>
            <a:chExt cx="13271271" cy="4384332"/>
          </a:xfrm>
        </p:grpSpPr>
        <p:sp>
          <p:nvSpPr>
            <p:cNvPr id="12" name="TextBox 12"/>
            <p:cNvSpPr txBox="1"/>
            <p:nvPr/>
          </p:nvSpPr>
          <p:spPr>
            <a:xfrm>
              <a:off x="0" y="-38100"/>
              <a:ext cx="13271271" cy="764117"/>
            </a:xfrm>
            <a:prstGeom prst="rect">
              <a:avLst/>
            </a:prstGeom>
          </p:spPr>
          <p:txBody>
            <a:bodyPr lIns="0" tIns="0" rIns="0" bIns="0" rtlCol="0" anchor="t">
              <a:spAutoFit/>
            </a:bodyPr>
            <a:lstStyle/>
            <a:p>
              <a:pPr marL="0" lvl="0" indent="0" algn="l">
                <a:lnSpc>
                  <a:spcPts val="4712"/>
                </a:lnSpc>
                <a:spcBef>
                  <a:spcPct val="0"/>
                </a:spcBef>
              </a:pPr>
              <a:r>
                <a:rPr lang="en-US" sz="3624">
                  <a:solidFill>
                    <a:srgbClr val="000000"/>
                  </a:solidFill>
                  <a:latin typeface="Hammersmith One"/>
                  <a:ea typeface="Hammersmith One"/>
                  <a:cs typeface="Hammersmith One"/>
                  <a:sym typeface="Hammersmith One"/>
                </a:rPr>
                <a:t>La Auditoria Forense</a:t>
              </a:r>
            </a:p>
          </p:txBody>
        </p:sp>
        <p:sp>
          <p:nvSpPr>
            <p:cNvPr id="13" name="TextBox 13"/>
            <p:cNvSpPr txBox="1"/>
            <p:nvPr/>
          </p:nvSpPr>
          <p:spPr>
            <a:xfrm>
              <a:off x="0" y="940727"/>
              <a:ext cx="13271271" cy="3443605"/>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00000"/>
                  </a:solidFill>
                  <a:latin typeface="Clear Sans"/>
                  <a:ea typeface="Clear Sans"/>
                  <a:cs typeface="Clear Sans"/>
                  <a:sym typeface="Clear Sans"/>
                </a:rPr>
                <a:t>La auditoria forense implica un análisis detallado de los registros financieros con el fin de detectar fraudes, irregularidades o actividades ilícitas. Los auditores forenses utilizan técnicas avanzadas de investigación y contabilidad para identificar discrepancias y proporcionar evidencia que pueda ser utilizada en procedimientos legales. Esta disciplina no solo se enfoca en la identificación de problemas, sino también en la implementación de medidas preventivas para evitar futuros incidentes.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280" y="9831612"/>
            <a:ext cx="18910559" cy="1397557"/>
          </a:xfrm>
          <a:custGeom>
            <a:avLst/>
            <a:gdLst/>
            <a:ahLst/>
            <a:cxnLst/>
            <a:rect l="l" t="t" r="r" b="b"/>
            <a:pathLst>
              <a:path w="18910559" h="1397557">
                <a:moveTo>
                  <a:pt x="0" y="0"/>
                </a:moveTo>
                <a:lnTo>
                  <a:pt x="18910560" y="0"/>
                </a:lnTo>
                <a:lnTo>
                  <a:pt x="18910560" y="1397557"/>
                </a:lnTo>
                <a:lnTo>
                  <a:pt x="0" y="139755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nvGrpSpPr>
          <p:cNvPr id="3" name="Group 3"/>
          <p:cNvGrpSpPr/>
          <p:nvPr/>
        </p:nvGrpSpPr>
        <p:grpSpPr>
          <a:xfrm>
            <a:off x="524317" y="1596493"/>
            <a:ext cx="4025122" cy="2981779"/>
            <a:chOff x="0" y="0"/>
            <a:chExt cx="5366829" cy="3975705"/>
          </a:xfrm>
        </p:grpSpPr>
        <p:sp>
          <p:nvSpPr>
            <p:cNvPr id="4" name="AutoShape 4"/>
            <p:cNvSpPr/>
            <p:nvPr/>
          </p:nvSpPr>
          <p:spPr>
            <a:xfrm>
              <a:off x="0" y="0"/>
              <a:ext cx="5366829" cy="3975705"/>
            </a:xfrm>
            <a:prstGeom prst="rect">
              <a:avLst/>
            </a:prstGeom>
            <a:solidFill>
              <a:srgbClr val="FFB923"/>
            </a:solidFill>
          </p:spPr>
        </p:sp>
        <p:sp>
          <p:nvSpPr>
            <p:cNvPr id="5" name="TextBox 5"/>
            <p:cNvSpPr txBox="1"/>
            <p:nvPr/>
          </p:nvSpPr>
          <p:spPr>
            <a:xfrm>
              <a:off x="1071359" y="677505"/>
              <a:ext cx="3224112" cy="1367892"/>
            </a:xfrm>
            <a:prstGeom prst="rect">
              <a:avLst/>
            </a:prstGeom>
          </p:spPr>
          <p:txBody>
            <a:bodyPr lIns="0" tIns="0" rIns="0" bIns="0" rtlCol="0" anchor="t">
              <a:spAutoFit/>
            </a:bodyPr>
            <a:lstStyle/>
            <a:p>
              <a:pPr marL="0" lvl="0" indent="0" algn="ctr">
                <a:lnSpc>
                  <a:spcPts val="8486"/>
                </a:lnSpc>
                <a:spcBef>
                  <a:spcPct val="0"/>
                </a:spcBef>
              </a:pPr>
              <a:r>
                <a:rPr lang="en-US" sz="6528" spc="261">
                  <a:solidFill>
                    <a:srgbClr val="000000"/>
                  </a:solidFill>
                  <a:latin typeface="Clear Sans Medium"/>
                  <a:ea typeface="Clear Sans Medium"/>
                  <a:cs typeface="Clear Sans Medium"/>
                  <a:sym typeface="Clear Sans Medium"/>
                </a:rPr>
                <a:t>P</a:t>
              </a:r>
            </a:p>
          </p:txBody>
        </p:sp>
        <p:sp>
          <p:nvSpPr>
            <p:cNvPr id="6" name="TextBox 6"/>
            <p:cNvSpPr txBox="1"/>
            <p:nvPr/>
          </p:nvSpPr>
          <p:spPr>
            <a:xfrm>
              <a:off x="126857" y="2206931"/>
              <a:ext cx="5179629" cy="874250"/>
            </a:xfrm>
            <a:prstGeom prst="rect">
              <a:avLst/>
            </a:prstGeom>
          </p:spPr>
          <p:txBody>
            <a:bodyPr lIns="0" tIns="0" rIns="0" bIns="0" rtlCol="0" anchor="t">
              <a:spAutoFit/>
            </a:bodyPr>
            <a:lstStyle/>
            <a:p>
              <a:pPr marL="0" lvl="0" indent="0" algn="ctr">
                <a:lnSpc>
                  <a:spcPts val="5369"/>
                </a:lnSpc>
                <a:spcBef>
                  <a:spcPct val="0"/>
                </a:spcBef>
              </a:pPr>
              <a:r>
                <a:rPr lang="en-US" sz="4130" spc="165">
                  <a:solidFill>
                    <a:srgbClr val="000000"/>
                  </a:solidFill>
                  <a:latin typeface="Clear Sans Medium"/>
                  <a:ea typeface="Clear Sans Medium"/>
                  <a:cs typeface="Clear Sans Medium"/>
                  <a:sym typeface="Clear Sans Medium"/>
                </a:rPr>
                <a:t>PLANEACION</a:t>
              </a:r>
            </a:p>
          </p:txBody>
        </p:sp>
      </p:grpSp>
      <p:grpSp>
        <p:nvGrpSpPr>
          <p:cNvPr id="7" name="Group 7"/>
          <p:cNvGrpSpPr/>
          <p:nvPr/>
        </p:nvGrpSpPr>
        <p:grpSpPr>
          <a:xfrm>
            <a:off x="5111414" y="1596493"/>
            <a:ext cx="3717726" cy="2981779"/>
            <a:chOff x="0" y="0"/>
            <a:chExt cx="4956969" cy="3975705"/>
          </a:xfrm>
        </p:grpSpPr>
        <p:sp>
          <p:nvSpPr>
            <p:cNvPr id="8" name="AutoShape 8"/>
            <p:cNvSpPr/>
            <p:nvPr/>
          </p:nvSpPr>
          <p:spPr>
            <a:xfrm>
              <a:off x="0" y="0"/>
              <a:ext cx="4956969" cy="3975705"/>
            </a:xfrm>
            <a:prstGeom prst="rect">
              <a:avLst/>
            </a:prstGeom>
            <a:solidFill>
              <a:srgbClr val="000000"/>
            </a:solidFill>
          </p:spPr>
        </p:sp>
        <p:sp>
          <p:nvSpPr>
            <p:cNvPr id="9" name="TextBox 9"/>
            <p:cNvSpPr txBox="1"/>
            <p:nvPr/>
          </p:nvSpPr>
          <p:spPr>
            <a:xfrm>
              <a:off x="989540" y="582862"/>
              <a:ext cx="2977889" cy="1172516"/>
            </a:xfrm>
            <a:prstGeom prst="rect">
              <a:avLst/>
            </a:prstGeom>
          </p:spPr>
          <p:txBody>
            <a:bodyPr lIns="0" tIns="0" rIns="0" bIns="0" rtlCol="0" anchor="t">
              <a:spAutoFit/>
            </a:bodyPr>
            <a:lstStyle/>
            <a:p>
              <a:pPr marL="0" lvl="0" indent="0" algn="ctr">
                <a:lnSpc>
                  <a:spcPts val="7283"/>
                </a:lnSpc>
                <a:spcBef>
                  <a:spcPct val="0"/>
                </a:spcBef>
              </a:pPr>
              <a:r>
                <a:rPr lang="en-US" sz="5602" spc="224">
                  <a:solidFill>
                    <a:srgbClr val="FFFFFF"/>
                  </a:solidFill>
                  <a:latin typeface="Clear Sans Medium"/>
                  <a:ea typeface="Clear Sans Medium"/>
                  <a:cs typeface="Clear Sans Medium"/>
                  <a:sym typeface="Clear Sans Medium"/>
                </a:rPr>
                <a:t>P.A.F</a:t>
              </a:r>
            </a:p>
          </p:txBody>
        </p:sp>
        <p:sp>
          <p:nvSpPr>
            <p:cNvPr id="10" name="TextBox 10"/>
            <p:cNvSpPr txBox="1"/>
            <p:nvPr/>
          </p:nvSpPr>
          <p:spPr>
            <a:xfrm>
              <a:off x="117169" y="1898131"/>
              <a:ext cx="4784065" cy="1309885"/>
            </a:xfrm>
            <a:prstGeom prst="rect">
              <a:avLst/>
            </a:prstGeom>
          </p:spPr>
          <p:txBody>
            <a:bodyPr lIns="0" tIns="0" rIns="0" bIns="0" rtlCol="0" anchor="t">
              <a:spAutoFit/>
            </a:bodyPr>
            <a:lstStyle/>
            <a:p>
              <a:pPr marL="0" lvl="0" indent="0" algn="ctr">
                <a:lnSpc>
                  <a:spcPts val="2608"/>
                </a:lnSpc>
                <a:spcBef>
                  <a:spcPct val="0"/>
                </a:spcBef>
              </a:pPr>
              <a:r>
                <a:rPr lang="en-US" sz="2006" spc="80">
                  <a:solidFill>
                    <a:srgbClr val="FFFFFF"/>
                  </a:solidFill>
                  <a:latin typeface="Clear Sans Medium"/>
                  <a:ea typeface="Clear Sans Medium"/>
                  <a:cs typeface="Clear Sans Medium"/>
                  <a:sym typeface="Clear Sans Medium"/>
                </a:rPr>
                <a:t>ELABORACION DEL PROGRAMA DE AUDITORIA FORENSE</a:t>
              </a:r>
            </a:p>
          </p:txBody>
        </p:sp>
      </p:grpSp>
      <p:grpSp>
        <p:nvGrpSpPr>
          <p:cNvPr id="11" name="Group 11"/>
          <p:cNvGrpSpPr/>
          <p:nvPr/>
        </p:nvGrpSpPr>
        <p:grpSpPr>
          <a:xfrm>
            <a:off x="9394986" y="1596493"/>
            <a:ext cx="3588622" cy="2981779"/>
            <a:chOff x="0" y="0"/>
            <a:chExt cx="4784830" cy="3975705"/>
          </a:xfrm>
        </p:grpSpPr>
        <p:sp>
          <p:nvSpPr>
            <p:cNvPr id="12" name="AutoShape 12"/>
            <p:cNvSpPr/>
            <p:nvPr/>
          </p:nvSpPr>
          <p:spPr>
            <a:xfrm>
              <a:off x="0" y="0"/>
              <a:ext cx="4784830" cy="3975705"/>
            </a:xfrm>
            <a:prstGeom prst="rect">
              <a:avLst/>
            </a:prstGeom>
            <a:solidFill>
              <a:srgbClr val="FFB923"/>
            </a:solidFill>
          </p:spPr>
        </p:sp>
        <p:sp>
          <p:nvSpPr>
            <p:cNvPr id="13" name="TextBox 13"/>
            <p:cNvSpPr txBox="1"/>
            <p:nvPr/>
          </p:nvSpPr>
          <p:spPr>
            <a:xfrm>
              <a:off x="955177" y="592335"/>
              <a:ext cx="2874477" cy="1278256"/>
            </a:xfrm>
            <a:prstGeom prst="rect">
              <a:avLst/>
            </a:prstGeom>
          </p:spPr>
          <p:txBody>
            <a:bodyPr lIns="0" tIns="0" rIns="0" bIns="0" rtlCol="0" anchor="t">
              <a:spAutoFit/>
            </a:bodyPr>
            <a:lstStyle/>
            <a:p>
              <a:pPr marL="0" lvl="0" indent="0" algn="ctr">
                <a:lnSpc>
                  <a:spcPts val="7859"/>
                </a:lnSpc>
                <a:spcBef>
                  <a:spcPct val="0"/>
                </a:spcBef>
              </a:pPr>
              <a:r>
                <a:rPr lang="en-US" sz="6045" spc="241">
                  <a:solidFill>
                    <a:srgbClr val="000000"/>
                  </a:solidFill>
                  <a:latin typeface="Clear Sans Medium"/>
                  <a:ea typeface="Clear Sans Medium"/>
                  <a:cs typeface="Clear Sans Medium"/>
                  <a:sym typeface="Clear Sans Medium"/>
                </a:rPr>
                <a:t>R</a:t>
              </a:r>
            </a:p>
          </p:txBody>
        </p:sp>
        <p:sp>
          <p:nvSpPr>
            <p:cNvPr id="14" name="TextBox 14"/>
            <p:cNvSpPr txBox="1"/>
            <p:nvPr/>
          </p:nvSpPr>
          <p:spPr>
            <a:xfrm>
              <a:off x="113100" y="2018506"/>
              <a:ext cx="4617930" cy="1166379"/>
            </a:xfrm>
            <a:prstGeom prst="rect">
              <a:avLst/>
            </a:prstGeom>
          </p:spPr>
          <p:txBody>
            <a:bodyPr lIns="0" tIns="0" rIns="0" bIns="0" rtlCol="0" anchor="t">
              <a:spAutoFit/>
            </a:bodyPr>
            <a:lstStyle/>
            <a:p>
              <a:pPr marL="0" lvl="0" indent="0" algn="ctr">
                <a:lnSpc>
                  <a:spcPts val="3559"/>
                </a:lnSpc>
                <a:spcBef>
                  <a:spcPct val="0"/>
                </a:spcBef>
              </a:pPr>
              <a:r>
                <a:rPr lang="en-US" sz="2737" spc="109">
                  <a:solidFill>
                    <a:srgbClr val="000000"/>
                  </a:solidFill>
                  <a:latin typeface="Clear Sans Medium"/>
                  <a:ea typeface="Clear Sans Medium"/>
                  <a:cs typeface="Clear Sans Medium"/>
                  <a:sym typeface="Clear Sans Medium"/>
                </a:rPr>
                <a:t>COMUNICACION Y RESULTADOS</a:t>
              </a:r>
            </a:p>
          </p:txBody>
        </p:sp>
      </p:grpSp>
      <p:grpSp>
        <p:nvGrpSpPr>
          <p:cNvPr id="15" name="Group 15"/>
          <p:cNvGrpSpPr/>
          <p:nvPr/>
        </p:nvGrpSpPr>
        <p:grpSpPr>
          <a:xfrm>
            <a:off x="13700385" y="1596493"/>
            <a:ext cx="4095370" cy="2981779"/>
            <a:chOff x="0" y="0"/>
            <a:chExt cx="5460493" cy="3975705"/>
          </a:xfrm>
        </p:grpSpPr>
        <p:sp>
          <p:nvSpPr>
            <p:cNvPr id="16" name="AutoShape 16"/>
            <p:cNvSpPr/>
            <p:nvPr/>
          </p:nvSpPr>
          <p:spPr>
            <a:xfrm>
              <a:off x="0" y="0"/>
              <a:ext cx="5460493" cy="3975705"/>
            </a:xfrm>
            <a:prstGeom prst="rect">
              <a:avLst/>
            </a:prstGeom>
            <a:solidFill>
              <a:srgbClr val="000000"/>
            </a:solidFill>
          </p:spPr>
        </p:sp>
        <p:sp>
          <p:nvSpPr>
            <p:cNvPr id="17" name="TextBox 17"/>
            <p:cNvSpPr txBox="1"/>
            <p:nvPr/>
          </p:nvSpPr>
          <p:spPr>
            <a:xfrm>
              <a:off x="1090057" y="627857"/>
              <a:ext cx="3280380" cy="1305831"/>
            </a:xfrm>
            <a:prstGeom prst="rect">
              <a:avLst/>
            </a:prstGeom>
          </p:spPr>
          <p:txBody>
            <a:bodyPr lIns="0" tIns="0" rIns="0" bIns="0" rtlCol="0" anchor="t">
              <a:spAutoFit/>
            </a:bodyPr>
            <a:lstStyle/>
            <a:p>
              <a:pPr marL="0" lvl="0" indent="0" algn="ctr">
                <a:lnSpc>
                  <a:spcPts val="8023"/>
                </a:lnSpc>
                <a:spcBef>
                  <a:spcPct val="0"/>
                </a:spcBef>
              </a:pPr>
              <a:r>
                <a:rPr lang="en-US" sz="6171" spc="246">
                  <a:solidFill>
                    <a:srgbClr val="FFFFFF"/>
                  </a:solidFill>
                  <a:latin typeface="Clear Sans Medium"/>
                  <a:ea typeface="Clear Sans Medium"/>
                  <a:cs typeface="Clear Sans Medium"/>
                  <a:sym typeface="Clear Sans Medium"/>
                </a:rPr>
                <a:t>S</a:t>
              </a:r>
            </a:p>
          </p:txBody>
        </p:sp>
        <p:sp>
          <p:nvSpPr>
            <p:cNvPr id="18" name="TextBox 18"/>
            <p:cNvSpPr txBox="1"/>
            <p:nvPr/>
          </p:nvSpPr>
          <p:spPr>
            <a:xfrm>
              <a:off x="129071" y="2103369"/>
              <a:ext cx="5270026" cy="1026666"/>
            </a:xfrm>
            <a:prstGeom prst="rect">
              <a:avLst/>
            </a:prstGeom>
          </p:spPr>
          <p:txBody>
            <a:bodyPr lIns="0" tIns="0" rIns="0" bIns="0" rtlCol="0" anchor="t">
              <a:spAutoFit/>
            </a:bodyPr>
            <a:lstStyle/>
            <a:p>
              <a:pPr marL="0" lvl="0" indent="0" algn="ctr">
                <a:lnSpc>
                  <a:spcPts val="3155"/>
                </a:lnSpc>
                <a:spcBef>
                  <a:spcPct val="0"/>
                </a:spcBef>
              </a:pPr>
              <a:r>
                <a:rPr lang="en-US" sz="2427" spc="97">
                  <a:solidFill>
                    <a:srgbClr val="FFFFFF"/>
                  </a:solidFill>
                  <a:latin typeface="Clear Sans Medium"/>
                  <a:ea typeface="Clear Sans Medium"/>
                  <a:cs typeface="Clear Sans Medium"/>
                  <a:sym typeface="Clear Sans Medium"/>
                </a:rPr>
                <a:t>SEGUIMIENTO Y MONITOREO</a:t>
              </a:r>
            </a:p>
          </p:txBody>
        </p:sp>
      </p:grpSp>
      <p:sp>
        <p:nvSpPr>
          <p:cNvPr id="19" name="Freeform 19"/>
          <p:cNvSpPr/>
          <p:nvPr/>
        </p:nvSpPr>
        <p:spPr>
          <a:xfrm>
            <a:off x="833072" y="434521"/>
            <a:ext cx="3329566" cy="1188358"/>
          </a:xfrm>
          <a:custGeom>
            <a:avLst/>
            <a:gdLst/>
            <a:ahLst/>
            <a:cxnLst/>
            <a:rect l="l" t="t" r="r" b="b"/>
            <a:pathLst>
              <a:path w="3329566" h="1188358">
                <a:moveTo>
                  <a:pt x="0" y="0"/>
                </a:moveTo>
                <a:lnTo>
                  <a:pt x="3329565" y="0"/>
                </a:lnTo>
                <a:lnTo>
                  <a:pt x="3329565" y="1188358"/>
                </a:lnTo>
                <a:lnTo>
                  <a:pt x="0" y="1188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911119" y="4817231"/>
            <a:ext cx="3251518" cy="4561402"/>
            <a:chOff x="0" y="0"/>
            <a:chExt cx="4335358" cy="6081869"/>
          </a:xfrm>
        </p:grpSpPr>
        <p:sp>
          <p:nvSpPr>
            <p:cNvPr id="21" name="TextBox 21"/>
            <p:cNvSpPr txBox="1"/>
            <p:nvPr/>
          </p:nvSpPr>
          <p:spPr>
            <a:xfrm>
              <a:off x="0" y="-28575"/>
              <a:ext cx="4335358" cy="731308"/>
            </a:xfrm>
            <a:prstGeom prst="rect">
              <a:avLst/>
            </a:prstGeom>
          </p:spPr>
          <p:txBody>
            <a:bodyPr lIns="0" tIns="0" rIns="0" bIns="0" rtlCol="0" anchor="t">
              <a:spAutoFit/>
            </a:bodyPr>
            <a:lstStyle/>
            <a:p>
              <a:pPr algn="ctr">
                <a:lnSpc>
                  <a:spcPts val="4550"/>
                </a:lnSpc>
              </a:pPr>
              <a:r>
                <a:rPr lang="en-US" sz="3500">
                  <a:solidFill>
                    <a:srgbClr val="000000"/>
                  </a:solidFill>
                  <a:latin typeface="Hammersmith One"/>
                  <a:ea typeface="Hammersmith One"/>
                  <a:cs typeface="Hammersmith One"/>
                  <a:sym typeface="Hammersmith One"/>
                </a:rPr>
                <a:t>ETAPA 1</a:t>
              </a:r>
            </a:p>
          </p:txBody>
        </p:sp>
        <p:sp>
          <p:nvSpPr>
            <p:cNvPr id="22" name="TextBox 22"/>
            <p:cNvSpPr txBox="1"/>
            <p:nvPr/>
          </p:nvSpPr>
          <p:spPr>
            <a:xfrm>
              <a:off x="0" y="977951"/>
              <a:ext cx="4335358" cy="4928658"/>
            </a:xfrm>
            <a:prstGeom prst="rect">
              <a:avLst/>
            </a:prstGeom>
          </p:spPr>
          <p:txBody>
            <a:bodyPr lIns="0" tIns="0" rIns="0" bIns="0" rtlCol="0" anchor="t">
              <a:spAutoFit/>
            </a:bodyPr>
            <a:lstStyle/>
            <a:p>
              <a:pPr marL="0" lvl="0" indent="0" algn="just">
                <a:lnSpc>
                  <a:spcPts val="2974"/>
                </a:lnSpc>
                <a:spcBef>
                  <a:spcPct val="0"/>
                </a:spcBef>
              </a:pPr>
              <a:r>
                <a:rPr lang="en-US" sz="2124">
                  <a:solidFill>
                    <a:srgbClr val="000000"/>
                  </a:solidFill>
                  <a:latin typeface="Clear Sans"/>
                  <a:ea typeface="Clear Sans"/>
                  <a:cs typeface="Clear Sans"/>
                  <a:sym typeface="Clear Sans"/>
                </a:rPr>
                <a:t>La planeación en  la auditoria forense basada en la metodología de la revisión documental comprende un análisis minucioso de todos los registros financieros y documentos relevantes para identificar posibles irregularidades o fraudes. </a:t>
              </a:r>
            </a:p>
          </p:txBody>
        </p:sp>
      </p:grpSp>
      <p:grpSp>
        <p:nvGrpSpPr>
          <p:cNvPr id="23" name="Group 23"/>
          <p:cNvGrpSpPr/>
          <p:nvPr/>
        </p:nvGrpSpPr>
        <p:grpSpPr>
          <a:xfrm>
            <a:off x="4717991" y="4893866"/>
            <a:ext cx="4426009" cy="4802067"/>
            <a:chOff x="0" y="0"/>
            <a:chExt cx="5901345" cy="6402756"/>
          </a:xfrm>
        </p:grpSpPr>
        <p:sp>
          <p:nvSpPr>
            <p:cNvPr id="24" name="TextBox 24"/>
            <p:cNvSpPr txBox="1"/>
            <p:nvPr/>
          </p:nvSpPr>
          <p:spPr>
            <a:xfrm>
              <a:off x="0" y="-28575"/>
              <a:ext cx="5901345" cy="731308"/>
            </a:xfrm>
            <a:prstGeom prst="rect">
              <a:avLst/>
            </a:prstGeom>
          </p:spPr>
          <p:txBody>
            <a:bodyPr lIns="0" tIns="0" rIns="0" bIns="0" rtlCol="0" anchor="t">
              <a:spAutoFit/>
            </a:bodyPr>
            <a:lstStyle/>
            <a:p>
              <a:pPr algn="ctr">
                <a:lnSpc>
                  <a:spcPts val="4550"/>
                </a:lnSpc>
              </a:pPr>
              <a:r>
                <a:rPr lang="en-US" sz="3500">
                  <a:solidFill>
                    <a:srgbClr val="000000"/>
                  </a:solidFill>
                  <a:latin typeface="Hammersmith One"/>
                  <a:ea typeface="Hammersmith One"/>
                  <a:cs typeface="Hammersmith One"/>
                  <a:sym typeface="Hammersmith One"/>
                </a:rPr>
                <a:t>ETAPA 2</a:t>
              </a:r>
            </a:p>
          </p:txBody>
        </p:sp>
        <p:sp>
          <p:nvSpPr>
            <p:cNvPr id="25" name="TextBox 25"/>
            <p:cNvSpPr txBox="1"/>
            <p:nvPr/>
          </p:nvSpPr>
          <p:spPr>
            <a:xfrm>
              <a:off x="0" y="977951"/>
              <a:ext cx="5901345" cy="5424805"/>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00000"/>
                  </a:solidFill>
                  <a:latin typeface="Clear Sans"/>
                  <a:ea typeface="Clear Sans"/>
                  <a:cs typeface="Clear Sans"/>
                  <a:sym typeface="Clear Sans"/>
                </a:rPr>
                <a:t>La etapa 2 de la auditoria forense basada en la metodología de la revisión documental, comprende la elaboración del programa de auditoria, este etapa implica la identificación y evaluación de los riesgos asociados, así como la determinación de los procedimientos específicos que se llevarán a cabo para obtener evidencia suficiente y apropiada..</a:t>
              </a:r>
            </a:p>
          </p:txBody>
        </p:sp>
      </p:grpSp>
      <p:grpSp>
        <p:nvGrpSpPr>
          <p:cNvPr id="26" name="Group 26"/>
          <p:cNvGrpSpPr/>
          <p:nvPr/>
        </p:nvGrpSpPr>
        <p:grpSpPr>
          <a:xfrm>
            <a:off x="9479262" y="4893866"/>
            <a:ext cx="3420070" cy="3837502"/>
            <a:chOff x="0" y="0"/>
            <a:chExt cx="4560094" cy="5116669"/>
          </a:xfrm>
        </p:grpSpPr>
        <p:sp>
          <p:nvSpPr>
            <p:cNvPr id="27" name="TextBox 27"/>
            <p:cNvSpPr txBox="1"/>
            <p:nvPr/>
          </p:nvSpPr>
          <p:spPr>
            <a:xfrm>
              <a:off x="0" y="-28575"/>
              <a:ext cx="4560094" cy="731308"/>
            </a:xfrm>
            <a:prstGeom prst="rect">
              <a:avLst/>
            </a:prstGeom>
          </p:spPr>
          <p:txBody>
            <a:bodyPr lIns="0" tIns="0" rIns="0" bIns="0" rtlCol="0" anchor="t">
              <a:spAutoFit/>
            </a:bodyPr>
            <a:lstStyle/>
            <a:p>
              <a:pPr algn="ctr">
                <a:lnSpc>
                  <a:spcPts val="4550"/>
                </a:lnSpc>
              </a:pPr>
              <a:r>
                <a:rPr lang="en-US" sz="3500">
                  <a:solidFill>
                    <a:srgbClr val="000000"/>
                  </a:solidFill>
                  <a:latin typeface="Hammersmith One"/>
                  <a:ea typeface="Hammersmith One"/>
                  <a:cs typeface="Hammersmith One"/>
                  <a:sym typeface="Hammersmith One"/>
                </a:rPr>
                <a:t>ETAPA 3</a:t>
              </a:r>
            </a:p>
          </p:txBody>
        </p:sp>
        <p:sp>
          <p:nvSpPr>
            <p:cNvPr id="28" name="TextBox 28"/>
            <p:cNvSpPr txBox="1"/>
            <p:nvPr/>
          </p:nvSpPr>
          <p:spPr>
            <a:xfrm>
              <a:off x="0" y="987476"/>
              <a:ext cx="4560094" cy="4129193"/>
            </a:xfrm>
            <a:prstGeom prst="rect">
              <a:avLst/>
            </a:prstGeom>
          </p:spPr>
          <p:txBody>
            <a:bodyPr lIns="0" tIns="0" rIns="0" bIns="0" rtlCol="0" anchor="t">
              <a:spAutoFit/>
            </a:bodyPr>
            <a:lstStyle/>
            <a:p>
              <a:pPr algn="just">
                <a:lnSpc>
                  <a:spcPts val="3079"/>
                </a:lnSpc>
              </a:pPr>
              <a:r>
                <a:rPr lang="en-US" sz="2199">
                  <a:solidFill>
                    <a:srgbClr val="000000"/>
                  </a:solidFill>
                  <a:latin typeface="Clear Sans"/>
                  <a:ea typeface="Clear Sans"/>
                  <a:cs typeface="Clear Sans"/>
                  <a:sym typeface="Clear Sans"/>
                </a:rPr>
                <a:t>La etapa 3 orientada a la comunicación y resultados de la metodología forense se centra en la recopilación, análisis y presentación de datos relevantes para el caso en cuestión.</a:t>
              </a:r>
            </a:p>
          </p:txBody>
        </p:sp>
      </p:grpSp>
      <p:grpSp>
        <p:nvGrpSpPr>
          <p:cNvPr id="29" name="Group 29"/>
          <p:cNvGrpSpPr/>
          <p:nvPr/>
        </p:nvGrpSpPr>
        <p:grpSpPr>
          <a:xfrm>
            <a:off x="13700385" y="4893866"/>
            <a:ext cx="4359144" cy="4990898"/>
            <a:chOff x="0" y="0"/>
            <a:chExt cx="5812192" cy="6654531"/>
          </a:xfrm>
        </p:grpSpPr>
        <p:sp>
          <p:nvSpPr>
            <p:cNvPr id="30" name="TextBox 30"/>
            <p:cNvSpPr txBox="1"/>
            <p:nvPr/>
          </p:nvSpPr>
          <p:spPr>
            <a:xfrm>
              <a:off x="0" y="-28575"/>
              <a:ext cx="5812192" cy="731308"/>
            </a:xfrm>
            <a:prstGeom prst="rect">
              <a:avLst/>
            </a:prstGeom>
          </p:spPr>
          <p:txBody>
            <a:bodyPr lIns="0" tIns="0" rIns="0" bIns="0" rtlCol="0" anchor="t">
              <a:spAutoFit/>
            </a:bodyPr>
            <a:lstStyle/>
            <a:p>
              <a:pPr algn="ctr">
                <a:lnSpc>
                  <a:spcPts val="4550"/>
                </a:lnSpc>
              </a:pPr>
              <a:r>
                <a:rPr lang="en-US" sz="3500">
                  <a:solidFill>
                    <a:srgbClr val="000000"/>
                  </a:solidFill>
                  <a:latin typeface="Hammersmith One"/>
                  <a:ea typeface="Hammersmith One"/>
                  <a:cs typeface="Hammersmith One"/>
                  <a:sym typeface="Hammersmith One"/>
                </a:rPr>
                <a:t>ETAPA 4</a:t>
              </a:r>
            </a:p>
          </p:txBody>
        </p:sp>
        <p:sp>
          <p:nvSpPr>
            <p:cNvPr id="31" name="TextBox 31"/>
            <p:cNvSpPr txBox="1"/>
            <p:nvPr/>
          </p:nvSpPr>
          <p:spPr>
            <a:xfrm>
              <a:off x="0" y="912658"/>
              <a:ext cx="5812192" cy="5741873"/>
            </a:xfrm>
            <a:prstGeom prst="rect">
              <a:avLst/>
            </a:prstGeom>
          </p:spPr>
          <p:txBody>
            <a:bodyPr lIns="0" tIns="0" rIns="0" bIns="0" rtlCol="0" anchor="t">
              <a:spAutoFit/>
            </a:bodyPr>
            <a:lstStyle/>
            <a:p>
              <a:pPr algn="just">
                <a:lnSpc>
                  <a:spcPts val="2695"/>
                </a:lnSpc>
              </a:pPr>
              <a:r>
                <a:rPr lang="en-US" sz="1925">
                  <a:solidFill>
                    <a:srgbClr val="000000"/>
                  </a:solidFill>
                  <a:latin typeface="Clear Sans"/>
                  <a:ea typeface="Clear Sans"/>
                  <a:cs typeface="Clear Sans"/>
                  <a:sym typeface="Clear Sans"/>
                </a:rPr>
                <a:t>Por ultimo, el seguimiento y monitoreo (etapa 4) de la metodología de forense  abarca la evaluación continua de las medidas implementadas para asegurar la integridad de los datos y la efectividad de las estrategias adoptadas. Esta etapa implica la revisión periódica de los sistemas de seguridad, la actualización  constante de las políticas de protección de datos y la implementación de mejoras basadas en los hallazgos obtenidos durante el monitoreo. </a:t>
              </a:r>
            </a:p>
          </p:txBody>
        </p:sp>
      </p:grpSp>
      <p:sp>
        <p:nvSpPr>
          <p:cNvPr id="32" name="TextBox 32"/>
          <p:cNvSpPr txBox="1"/>
          <p:nvPr/>
        </p:nvSpPr>
        <p:spPr>
          <a:xfrm>
            <a:off x="4573191" y="399517"/>
            <a:ext cx="9141619" cy="882651"/>
          </a:xfrm>
          <a:prstGeom prst="rect">
            <a:avLst/>
          </a:prstGeom>
        </p:spPr>
        <p:txBody>
          <a:bodyPr lIns="0" tIns="0" rIns="0" bIns="0" rtlCol="0" anchor="t">
            <a:spAutoFit/>
          </a:bodyPr>
          <a:lstStyle/>
          <a:p>
            <a:pPr algn="ctr">
              <a:lnSpc>
                <a:spcPts val="7149"/>
              </a:lnSpc>
              <a:spcBef>
                <a:spcPct val="0"/>
              </a:spcBef>
            </a:pPr>
            <a:r>
              <a:rPr lang="en-US" sz="5499">
                <a:solidFill>
                  <a:srgbClr val="A80144"/>
                </a:solidFill>
                <a:latin typeface="Hammersmith One"/>
                <a:ea typeface="Hammersmith One"/>
                <a:cs typeface="Hammersmith One"/>
                <a:sym typeface="Hammersmith One"/>
              </a:rPr>
              <a:t>ETAPAS DE LA METODOLOGIA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36947" y="1326368"/>
            <a:ext cx="1422643" cy="1222584"/>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D59"/>
            </a:solidFill>
            <a:ln cap="sq">
              <a:noFill/>
              <a:prstDash val="solid"/>
              <a:miter/>
            </a:ln>
          </p:spPr>
        </p:sp>
        <p:sp>
          <p:nvSpPr>
            <p:cNvPr id="4" name="TextBox 4"/>
            <p:cNvSpPr txBox="1"/>
            <p:nvPr/>
          </p:nvSpPr>
          <p:spPr>
            <a:xfrm>
              <a:off x="114300" y="57150"/>
              <a:ext cx="584200" cy="641350"/>
            </a:xfrm>
            <a:prstGeom prst="rect">
              <a:avLst/>
            </a:prstGeom>
          </p:spPr>
          <p:txBody>
            <a:bodyPr lIns="10493" tIns="10493" rIns="10493" bIns="10493" rtlCol="0" anchor="ctr"/>
            <a:lstStyle/>
            <a:p>
              <a:pPr marL="0" lvl="0" indent="0" algn="ctr">
                <a:lnSpc>
                  <a:spcPts val="2969"/>
                </a:lnSpc>
                <a:spcBef>
                  <a:spcPct val="0"/>
                </a:spcBef>
              </a:pPr>
              <a:r>
                <a:rPr lang="en-US" sz="2999">
                  <a:solidFill>
                    <a:srgbClr val="010204"/>
                  </a:solidFill>
                  <a:latin typeface="DM Sans Bold"/>
                  <a:ea typeface="DM Sans Bold"/>
                  <a:cs typeface="DM Sans Bold"/>
                  <a:sym typeface="DM Sans Bold"/>
                </a:rPr>
                <a:t>01</a:t>
              </a:r>
            </a:p>
          </p:txBody>
        </p:sp>
      </p:grpSp>
      <p:grpSp>
        <p:nvGrpSpPr>
          <p:cNvPr id="5" name="Group 5"/>
          <p:cNvGrpSpPr/>
          <p:nvPr/>
        </p:nvGrpSpPr>
        <p:grpSpPr>
          <a:xfrm>
            <a:off x="9436947" y="2952114"/>
            <a:ext cx="1422643" cy="1222584"/>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7C37F"/>
            </a:solidFill>
            <a:ln cap="sq">
              <a:noFill/>
              <a:prstDash val="solid"/>
              <a:miter/>
            </a:ln>
          </p:spPr>
        </p:sp>
        <p:sp>
          <p:nvSpPr>
            <p:cNvPr id="7" name="TextBox 7"/>
            <p:cNvSpPr txBox="1"/>
            <p:nvPr/>
          </p:nvSpPr>
          <p:spPr>
            <a:xfrm>
              <a:off x="114300" y="57150"/>
              <a:ext cx="584200" cy="641350"/>
            </a:xfrm>
            <a:prstGeom prst="rect">
              <a:avLst/>
            </a:prstGeom>
          </p:spPr>
          <p:txBody>
            <a:bodyPr lIns="10493" tIns="10493" rIns="10493" bIns="10493" rtlCol="0" anchor="ctr"/>
            <a:lstStyle/>
            <a:p>
              <a:pPr marL="0" lvl="0" indent="0" algn="ctr">
                <a:lnSpc>
                  <a:spcPts val="2969"/>
                </a:lnSpc>
                <a:spcBef>
                  <a:spcPct val="0"/>
                </a:spcBef>
              </a:pPr>
              <a:r>
                <a:rPr lang="en-US" sz="2999">
                  <a:solidFill>
                    <a:srgbClr val="010204"/>
                  </a:solidFill>
                  <a:latin typeface="DM Sans Bold"/>
                  <a:ea typeface="DM Sans Bold"/>
                  <a:cs typeface="DM Sans Bold"/>
                  <a:sym typeface="DM Sans Bold"/>
                </a:rPr>
                <a:t>02</a:t>
              </a:r>
            </a:p>
          </p:txBody>
        </p:sp>
      </p:grpSp>
      <p:grpSp>
        <p:nvGrpSpPr>
          <p:cNvPr id="8" name="Group 8"/>
          <p:cNvGrpSpPr/>
          <p:nvPr/>
        </p:nvGrpSpPr>
        <p:grpSpPr>
          <a:xfrm>
            <a:off x="9436947" y="4635010"/>
            <a:ext cx="1422643" cy="1222584"/>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B6CE6"/>
            </a:solidFill>
            <a:ln cap="sq">
              <a:noFill/>
              <a:prstDash val="solid"/>
              <a:miter/>
            </a:ln>
          </p:spPr>
        </p:sp>
        <p:sp>
          <p:nvSpPr>
            <p:cNvPr id="10" name="TextBox 10"/>
            <p:cNvSpPr txBox="1"/>
            <p:nvPr/>
          </p:nvSpPr>
          <p:spPr>
            <a:xfrm>
              <a:off x="114300" y="57150"/>
              <a:ext cx="584200" cy="641350"/>
            </a:xfrm>
            <a:prstGeom prst="rect">
              <a:avLst/>
            </a:prstGeom>
          </p:spPr>
          <p:txBody>
            <a:bodyPr lIns="10493" tIns="10493" rIns="10493" bIns="10493" rtlCol="0" anchor="ctr"/>
            <a:lstStyle/>
            <a:p>
              <a:pPr marL="0" lvl="0" indent="0" algn="ctr">
                <a:lnSpc>
                  <a:spcPts val="2969"/>
                </a:lnSpc>
                <a:spcBef>
                  <a:spcPct val="0"/>
                </a:spcBef>
              </a:pPr>
              <a:r>
                <a:rPr lang="en-US" sz="2999">
                  <a:solidFill>
                    <a:srgbClr val="010204"/>
                  </a:solidFill>
                  <a:latin typeface="DM Sans Bold"/>
                  <a:ea typeface="DM Sans Bold"/>
                  <a:cs typeface="DM Sans Bold"/>
                  <a:sym typeface="DM Sans Bold"/>
                </a:rPr>
                <a:t>03</a:t>
              </a:r>
            </a:p>
          </p:txBody>
        </p:sp>
      </p:grpSp>
      <p:grpSp>
        <p:nvGrpSpPr>
          <p:cNvPr id="11" name="Group 11"/>
          <p:cNvGrpSpPr/>
          <p:nvPr/>
        </p:nvGrpSpPr>
        <p:grpSpPr>
          <a:xfrm>
            <a:off x="9436947" y="6320259"/>
            <a:ext cx="1422643" cy="122258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CC0DF"/>
            </a:solidFill>
            <a:ln cap="sq">
              <a:noFill/>
              <a:prstDash val="solid"/>
              <a:miter/>
            </a:ln>
          </p:spPr>
        </p:sp>
        <p:sp>
          <p:nvSpPr>
            <p:cNvPr id="13" name="TextBox 13"/>
            <p:cNvSpPr txBox="1"/>
            <p:nvPr/>
          </p:nvSpPr>
          <p:spPr>
            <a:xfrm>
              <a:off x="114300" y="57150"/>
              <a:ext cx="584200" cy="641350"/>
            </a:xfrm>
            <a:prstGeom prst="rect">
              <a:avLst/>
            </a:prstGeom>
          </p:spPr>
          <p:txBody>
            <a:bodyPr lIns="10493" tIns="10493" rIns="10493" bIns="10493" rtlCol="0" anchor="ctr"/>
            <a:lstStyle/>
            <a:p>
              <a:pPr marL="0" lvl="0" indent="0" algn="ctr">
                <a:lnSpc>
                  <a:spcPts val="2969"/>
                </a:lnSpc>
                <a:spcBef>
                  <a:spcPct val="0"/>
                </a:spcBef>
              </a:pPr>
              <a:r>
                <a:rPr lang="en-US" sz="2999">
                  <a:solidFill>
                    <a:srgbClr val="010204"/>
                  </a:solidFill>
                  <a:latin typeface="DM Sans Bold"/>
                  <a:ea typeface="DM Sans Bold"/>
                  <a:cs typeface="DM Sans Bold"/>
                  <a:sym typeface="DM Sans Bold"/>
                </a:rPr>
                <a:t>04</a:t>
              </a:r>
            </a:p>
          </p:txBody>
        </p:sp>
      </p:grpSp>
      <p:grpSp>
        <p:nvGrpSpPr>
          <p:cNvPr id="14" name="Group 14"/>
          <p:cNvGrpSpPr/>
          <p:nvPr/>
        </p:nvGrpSpPr>
        <p:grpSpPr>
          <a:xfrm>
            <a:off x="9436947" y="7948358"/>
            <a:ext cx="1422643" cy="1222584"/>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5757"/>
            </a:solidFill>
            <a:ln cap="sq">
              <a:noFill/>
              <a:prstDash val="solid"/>
              <a:miter/>
            </a:ln>
          </p:spPr>
        </p:sp>
        <p:sp>
          <p:nvSpPr>
            <p:cNvPr id="16" name="TextBox 16"/>
            <p:cNvSpPr txBox="1"/>
            <p:nvPr/>
          </p:nvSpPr>
          <p:spPr>
            <a:xfrm>
              <a:off x="114300" y="57150"/>
              <a:ext cx="584200" cy="641350"/>
            </a:xfrm>
            <a:prstGeom prst="rect">
              <a:avLst/>
            </a:prstGeom>
          </p:spPr>
          <p:txBody>
            <a:bodyPr lIns="10493" tIns="10493" rIns="10493" bIns="10493" rtlCol="0" anchor="ctr"/>
            <a:lstStyle/>
            <a:p>
              <a:pPr marL="0" lvl="0" indent="0" algn="ctr">
                <a:lnSpc>
                  <a:spcPts val="2969"/>
                </a:lnSpc>
                <a:spcBef>
                  <a:spcPct val="0"/>
                </a:spcBef>
              </a:pPr>
              <a:r>
                <a:rPr lang="en-US" sz="2999">
                  <a:solidFill>
                    <a:srgbClr val="010204"/>
                  </a:solidFill>
                  <a:latin typeface="DM Sans Bold"/>
                  <a:ea typeface="DM Sans Bold"/>
                  <a:cs typeface="DM Sans Bold"/>
                  <a:sym typeface="DM Sans Bold"/>
                </a:rPr>
                <a:t>05</a:t>
              </a:r>
            </a:p>
          </p:txBody>
        </p:sp>
      </p:grpSp>
      <p:grpSp>
        <p:nvGrpSpPr>
          <p:cNvPr id="17" name="Group 17"/>
          <p:cNvGrpSpPr/>
          <p:nvPr/>
        </p:nvGrpSpPr>
        <p:grpSpPr>
          <a:xfrm>
            <a:off x="5989839" y="1325988"/>
            <a:ext cx="3123258" cy="1228049"/>
            <a:chOff x="0" y="0"/>
            <a:chExt cx="676681" cy="266068"/>
          </a:xfrm>
        </p:grpSpPr>
        <p:sp>
          <p:nvSpPr>
            <p:cNvPr id="18" name="Freeform 18"/>
            <p:cNvSpPr/>
            <p:nvPr/>
          </p:nvSpPr>
          <p:spPr>
            <a:xfrm>
              <a:off x="0" y="0"/>
              <a:ext cx="676681" cy="266068"/>
            </a:xfrm>
            <a:custGeom>
              <a:avLst/>
              <a:gdLst/>
              <a:ahLst/>
              <a:cxnLst/>
              <a:rect l="l" t="t" r="r" b="b"/>
              <a:pathLst>
                <a:path w="676681" h="266068">
                  <a:moveTo>
                    <a:pt x="0" y="0"/>
                  </a:moveTo>
                  <a:lnTo>
                    <a:pt x="676681" y="0"/>
                  </a:lnTo>
                  <a:lnTo>
                    <a:pt x="676681" y="266068"/>
                  </a:lnTo>
                  <a:lnTo>
                    <a:pt x="0" y="266068"/>
                  </a:lnTo>
                  <a:close/>
                </a:path>
              </a:pathLst>
            </a:custGeom>
            <a:solidFill>
              <a:srgbClr val="000000">
                <a:alpha val="0"/>
              </a:srgbClr>
            </a:solidFill>
            <a:ln w="38100" cap="sq">
              <a:solidFill>
                <a:srgbClr val="000000"/>
              </a:solidFill>
              <a:prstDash val="solid"/>
              <a:miter/>
            </a:ln>
          </p:spPr>
        </p:sp>
        <p:sp>
          <p:nvSpPr>
            <p:cNvPr id="19" name="TextBox 19"/>
            <p:cNvSpPr txBox="1"/>
            <p:nvPr/>
          </p:nvSpPr>
          <p:spPr>
            <a:xfrm>
              <a:off x="0" y="-57150"/>
              <a:ext cx="676681" cy="323218"/>
            </a:xfrm>
            <a:prstGeom prst="rect">
              <a:avLst/>
            </a:prstGeom>
          </p:spPr>
          <p:txBody>
            <a:bodyPr lIns="50800" tIns="50800" rIns="50800" bIns="50800" rtlCol="0" anchor="ctr"/>
            <a:lstStyle/>
            <a:p>
              <a:pPr marL="0" lvl="0" indent="0" algn="ctr">
                <a:lnSpc>
                  <a:spcPts val="3919"/>
                </a:lnSpc>
                <a:spcBef>
                  <a:spcPct val="0"/>
                </a:spcBef>
              </a:pPr>
              <a:endParaRPr/>
            </a:p>
          </p:txBody>
        </p:sp>
      </p:grpSp>
      <p:grpSp>
        <p:nvGrpSpPr>
          <p:cNvPr id="20" name="Group 20"/>
          <p:cNvGrpSpPr/>
          <p:nvPr/>
        </p:nvGrpSpPr>
        <p:grpSpPr>
          <a:xfrm>
            <a:off x="5989839" y="2951734"/>
            <a:ext cx="3123258" cy="1228049"/>
            <a:chOff x="0" y="0"/>
            <a:chExt cx="676681" cy="266068"/>
          </a:xfrm>
        </p:grpSpPr>
        <p:sp>
          <p:nvSpPr>
            <p:cNvPr id="21" name="Freeform 21"/>
            <p:cNvSpPr/>
            <p:nvPr/>
          </p:nvSpPr>
          <p:spPr>
            <a:xfrm>
              <a:off x="0" y="0"/>
              <a:ext cx="676681" cy="266068"/>
            </a:xfrm>
            <a:custGeom>
              <a:avLst/>
              <a:gdLst/>
              <a:ahLst/>
              <a:cxnLst/>
              <a:rect l="l" t="t" r="r" b="b"/>
              <a:pathLst>
                <a:path w="676681" h="266068">
                  <a:moveTo>
                    <a:pt x="0" y="0"/>
                  </a:moveTo>
                  <a:lnTo>
                    <a:pt x="676681" y="0"/>
                  </a:lnTo>
                  <a:lnTo>
                    <a:pt x="676681" y="266068"/>
                  </a:lnTo>
                  <a:lnTo>
                    <a:pt x="0" y="266068"/>
                  </a:lnTo>
                  <a:close/>
                </a:path>
              </a:pathLst>
            </a:custGeom>
            <a:solidFill>
              <a:srgbClr val="000000">
                <a:alpha val="0"/>
              </a:srgbClr>
            </a:solidFill>
            <a:ln w="38100" cap="sq">
              <a:solidFill>
                <a:srgbClr val="000000"/>
              </a:solidFill>
              <a:prstDash val="solid"/>
              <a:miter/>
            </a:ln>
          </p:spPr>
        </p:sp>
        <p:sp>
          <p:nvSpPr>
            <p:cNvPr id="22" name="TextBox 22"/>
            <p:cNvSpPr txBox="1"/>
            <p:nvPr/>
          </p:nvSpPr>
          <p:spPr>
            <a:xfrm>
              <a:off x="0" y="-57150"/>
              <a:ext cx="676681" cy="323218"/>
            </a:xfrm>
            <a:prstGeom prst="rect">
              <a:avLst/>
            </a:prstGeom>
          </p:spPr>
          <p:txBody>
            <a:bodyPr lIns="50800" tIns="50800" rIns="50800" bIns="50800" rtlCol="0" anchor="ctr"/>
            <a:lstStyle/>
            <a:p>
              <a:pPr marL="0" lvl="0" indent="0" algn="ctr">
                <a:lnSpc>
                  <a:spcPts val="3919"/>
                </a:lnSpc>
                <a:spcBef>
                  <a:spcPct val="0"/>
                </a:spcBef>
              </a:pPr>
              <a:endParaRPr/>
            </a:p>
          </p:txBody>
        </p:sp>
      </p:grpSp>
      <p:grpSp>
        <p:nvGrpSpPr>
          <p:cNvPr id="23" name="Group 23"/>
          <p:cNvGrpSpPr/>
          <p:nvPr/>
        </p:nvGrpSpPr>
        <p:grpSpPr>
          <a:xfrm>
            <a:off x="5987458" y="4634630"/>
            <a:ext cx="3123258" cy="1228049"/>
            <a:chOff x="0" y="0"/>
            <a:chExt cx="676681" cy="266068"/>
          </a:xfrm>
        </p:grpSpPr>
        <p:sp>
          <p:nvSpPr>
            <p:cNvPr id="24" name="Freeform 24"/>
            <p:cNvSpPr/>
            <p:nvPr/>
          </p:nvSpPr>
          <p:spPr>
            <a:xfrm>
              <a:off x="0" y="0"/>
              <a:ext cx="676681" cy="266068"/>
            </a:xfrm>
            <a:custGeom>
              <a:avLst/>
              <a:gdLst/>
              <a:ahLst/>
              <a:cxnLst/>
              <a:rect l="l" t="t" r="r" b="b"/>
              <a:pathLst>
                <a:path w="676681" h="266068">
                  <a:moveTo>
                    <a:pt x="0" y="0"/>
                  </a:moveTo>
                  <a:lnTo>
                    <a:pt x="676681" y="0"/>
                  </a:lnTo>
                  <a:lnTo>
                    <a:pt x="676681" y="266068"/>
                  </a:lnTo>
                  <a:lnTo>
                    <a:pt x="0" y="266068"/>
                  </a:lnTo>
                  <a:close/>
                </a:path>
              </a:pathLst>
            </a:custGeom>
            <a:solidFill>
              <a:srgbClr val="000000">
                <a:alpha val="0"/>
              </a:srgbClr>
            </a:solidFill>
            <a:ln w="38100" cap="sq">
              <a:solidFill>
                <a:srgbClr val="000000"/>
              </a:solidFill>
              <a:prstDash val="solid"/>
              <a:miter/>
            </a:ln>
          </p:spPr>
        </p:sp>
        <p:sp>
          <p:nvSpPr>
            <p:cNvPr id="25" name="TextBox 25"/>
            <p:cNvSpPr txBox="1"/>
            <p:nvPr/>
          </p:nvSpPr>
          <p:spPr>
            <a:xfrm>
              <a:off x="0" y="-57150"/>
              <a:ext cx="676681" cy="323218"/>
            </a:xfrm>
            <a:prstGeom prst="rect">
              <a:avLst/>
            </a:prstGeom>
          </p:spPr>
          <p:txBody>
            <a:bodyPr lIns="50800" tIns="50800" rIns="50800" bIns="50800" rtlCol="0" anchor="ctr"/>
            <a:lstStyle/>
            <a:p>
              <a:pPr marL="0" lvl="0" indent="0" algn="ctr">
                <a:lnSpc>
                  <a:spcPts val="3919"/>
                </a:lnSpc>
                <a:spcBef>
                  <a:spcPct val="0"/>
                </a:spcBef>
              </a:pPr>
              <a:endParaRPr/>
            </a:p>
          </p:txBody>
        </p:sp>
      </p:grpSp>
      <p:grpSp>
        <p:nvGrpSpPr>
          <p:cNvPr id="26" name="Group 26"/>
          <p:cNvGrpSpPr/>
          <p:nvPr/>
        </p:nvGrpSpPr>
        <p:grpSpPr>
          <a:xfrm>
            <a:off x="5987458" y="6319879"/>
            <a:ext cx="3123258" cy="1228049"/>
            <a:chOff x="0" y="0"/>
            <a:chExt cx="676681" cy="266068"/>
          </a:xfrm>
        </p:grpSpPr>
        <p:sp>
          <p:nvSpPr>
            <p:cNvPr id="27" name="Freeform 27"/>
            <p:cNvSpPr/>
            <p:nvPr/>
          </p:nvSpPr>
          <p:spPr>
            <a:xfrm>
              <a:off x="0" y="0"/>
              <a:ext cx="676681" cy="266068"/>
            </a:xfrm>
            <a:custGeom>
              <a:avLst/>
              <a:gdLst/>
              <a:ahLst/>
              <a:cxnLst/>
              <a:rect l="l" t="t" r="r" b="b"/>
              <a:pathLst>
                <a:path w="676681" h="266068">
                  <a:moveTo>
                    <a:pt x="0" y="0"/>
                  </a:moveTo>
                  <a:lnTo>
                    <a:pt x="676681" y="0"/>
                  </a:lnTo>
                  <a:lnTo>
                    <a:pt x="676681" y="266068"/>
                  </a:lnTo>
                  <a:lnTo>
                    <a:pt x="0" y="266068"/>
                  </a:lnTo>
                  <a:close/>
                </a:path>
              </a:pathLst>
            </a:custGeom>
            <a:solidFill>
              <a:srgbClr val="000000">
                <a:alpha val="0"/>
              </a:srgbClr>
            </a:solidFill>
            <a:ln w="38100" cap="sq">
              <a:solidFill>
                <a:srgbClr val="000000"/>
              </a:solidFill>
              <a:prstDash val="solid"/>
              <a:miter/>
            </a:ln>
          </p:spPr>
        </p:sp>
        <p:sp>
          <p:nvSpPr>
            <p:cNvPr id="28" name="TextBox 28"/>
            <p:cNvSpPr txBox="1"/>
            <p:nvPr/>
          </p:nvSpPr>
          <p:spPr>
            <a:xfrm>
              <a:off x="0" y="-57150"/>
              <a:ext cx="676681" cy="323218"/>
            </a:xfrm>
            <a:prstGeom prst="rect">
              <a:avLst/>
            </a:prstGeom>
          </p:spPr>
          <p:txBody>
            <a:bodyPr lIns="50800" tIns="50800" rIns="50800" bIns="50800" rtlCol="0" anchor="ctr"/>
            <a:lstStyle/>
            <a:p>
              <a:pPr marL="0" lvl="0" indent="0" algn="ctr">
                <a:lnSpc>
                  <a:spcPts val="3919"/>
                </a:lnSpc>
                <a:spcBef>
                  <a:spcPct val="0"/>
                </a:spcBef>
              </a:pPr>
              <a:endParaRPr/>
            </a:p>
          </p:txBody>
        </p:sp>
      </p:grpSp>
      <p:grpSp>
        <p:nvGrpSpPr>
          <p:cNvPr id="29" name="Group 29"/>
          <p:cNvGrpSpPr/>
          <p:nvPr/>
        </p:nvGrpSpPr>
        <p:grpSpPr>
          <a:xfrm>
            <a:off x="5987458" y="7947978"/>
            <a:ext cx="3123258" cy="1228049"/>
            <a:chOff x="0" y="0"/>
            <a:chExt cx="676681" cy="266068"/>
          </a:xfrm>
        </p:grpSpPr>
        <p:sp>
          <p:nvSpPr>
            <p:cNvPr id="30" name="Freeform 30"/>
            <p:cNvSpPr/>
            <p:nvPr/>
          </p:nvSpPr>
          <p:spPr>
            <a:xfrm>
              <a:off x="0" y="0"/>
              <a:ext cx="676681" cy="266068"/>
            </a:xfrm>
            <a:custGeom>
              <a:avLst/>
              <a:gdLst/>
              <a:ahLst/>
              <a:cxnLst/>
              <a:rect l="l" t="t" r="r" b="b"/>
              <a:pathLst>
                <a:path w="676681" h="266068">
                  <a:moveTo>
                    <a:pt x="0" y="0"/>
                  </a:moveTo>
                  <a:lnTo>
                    <a:pt x="676681" y="0"/>
                  </a:lnTo>
                  <a:lnTo>
                    <a:pt x="676681" y="266068"/>
                  </a:lnTo>
                  <a:lnTo>
                    <a:pt x="0" y="266068"/>
                  </a:lnTo>
                  <a:close/>
                </a:path>
              </a:pathLst>
            </a:custGeom>
            <a:solidFill>
              <a:srgbClr val="000000">
                <a:alpha val="0"/>
              </a:srgbClr>
            </a:solidFill>
            <a:ln w="38100" cap="sq">
              <a:solidFill>
                <a:srgbClr val="000000"/>
              </a:solidFill>
              <a:prstDash val="solid"/>
              <a:miter/>
            </a:ln>
          </p:spPr>
        </p:sp>
        <p:sp>
          <p:nvSpPr>
            <p:cNvPr id="31" name="TextBox 31"/>
            <p:cNvSpPr txBox="1"/>
            <p:nvPr/>
          </p:nvSpPr>
          <p:spPr>
            <a:xfrm>
              <a:off x="0" y="-57150"/>
              <a:ext cx="676681" cy="323218"/>
            </a:xfrm>
            <a:prstGeom prst="rect">
              <a:avLst/>
            </a:prstGeom>
          </p:spPr>
          <p:txBody>
            <a:bodyPr lIns="50800" tIns="50800" rIns="50800" bIns="50800" rtlCol="0" anchor="ctr"/>
            <a:lstStyle/>
            <a:p>
              <a:pPr marL="0" lvl="0" indent="0" algn="ctr">
                <a:lnSpc>
                  <a:spcPts val="3919"/>
                </a:lnSpc>
                <a:spcBef>
                  <a:spcPct val="0"/>
                </a:spcBef>
              </a:pPr>
              <a:endParaRPr/>
            </a:p>
          </p:txBody>
        </p:sp>
      </p:grpSp>
      <p:sp>
        <p:nvSpPr>
          <p:cNvPr id="32" name="TextBox 32"/>
          <p:cNvSpPr txBox="1"/>
          <p:nvPr/>
        </p:nvSpPr>
        <p:spPr>
          <a:xfrm>
            <a:off x="6308926" y="1503768"/>
            <a:ext cx="2480321" cy="824865"/>
          </a:xfrm>
          <a:prstGeom prst="rect">
            <a:avLst/>
          </a:prstGeom>
        </p:spPr>
        <p:txBody>
          <a:bodyPr lIns="0" tIns="0" rIns="0" bIns="0" rtlCol="0" anchor="t">
            <a:spAutoFit/>
          </a:bodyPr>
          <a:lstStyle/>
          <a:p>
            <a:pPr algn="ctr">
              <a:lnSpc>
                <a:spcPts val="3360"/>
              </a:lnSpc>
              <a:spcBef>
                <a:spcPct val="0"/>
              </a:spcBef>
            </a:pPr>
            <a:r>
              <a:rPr lang="en-US" sz="2400">
                <a:solidFill>
                  <a:srgbClr val="132E34"/>
                </a:solidFill>
                <a:latin typeface="DM Sans"/>
                <a:ea typeface="DM Sans"/>
                <a:cs typeface="DM Sans"/>
                <a:sym typeface="DM Sans"/>
              </a:rPr>
              <a:t>EVALUACIÓN PRELIMINAR</a:t>
            </a:r>
          </a:p>
        </p:txBody>
      </p:sp>
      <p:sp>
        <p:nvSpPr>
          <p:cNvPr id="33" name="TextBox 33"/>
          <p:cNvSpPr txBox="1"/>
          <p:nvPr/>
        </p:nvSpPr>
        <p:spPr>
          <a:xfrm>
            <a:off x="6308926" y="3295415"/>
            <a:ext cx="2480321" cy="824865"/>
          </a:xfrm>
          <a:prstGeom prst="rect">
            <a:avLst/>
          </a:prstGeom>
        </p:spPr>
        <p:txBody>
          <a:bodyPr lIns="0" tIns="0" rIns="0" bIns="0" rtlCol="0" anchor="t">
            <a:spAutoFit/>
          </a:bodyPr>
          <a:lstStyle/>
          <a:p>
            <a:pPr algn="ctr">
              <a:lnSpc>
                <a:spcPts val="3360"/>
              </a:lnSpc>
            </a:pPr>
            <a:r>
              <a:rPr lang="en-US" sz="2400">
                <a:solidFill>
                  <a:srgbClr val="132E34"/>
                </a:solidFill>
                <a:latin typeface="DM Sans"/>
                <a:ea typeface="DM Sans"/>
                <a:cs typeface="DM Sans"/>
                <a:sym typeface="DM Sans"/>
              </a:rPr>
              <a:t>PLANEACIÓN</a:t>
            </a:r>
          </a:p>
          <a:p>
            <a:pPr algn="ctr">
              <a:lnSpc>
                <a:spcPts val="3360"/>
              </a:lnSpc>
              <a:spcBef>
                <a:spcPct val="0"/>
              </a:spcBef>
            </a:pPr>
            <a:endParaRPr lang="en-US" sz="2400">
              <a:solidFill>
                <a:srgbClr val="132E34"/>
              </a:solidFill>
              <a:latin typeface="DM Sans"/>
              <a:ea typeface="DM Sans"/>
              <a:cs typeface="DM Sans"/>
              <a:sym typeface="DM Sans"/>
            </a:endParaRPr>
          </a:p>
        </p:txBody>
      </p:sp>
      <p:sp>
        <p:nvSpPr>
          <p:cNvPr id="34" name="TextBox 34"/>
          <p:cNvSpPr txBox="1"/>
          <p:nvPr/>
        </p:nvSpPr>
        <p:spPr>
          <a:xfrm>
            <a:off x="6311308" y="4979883"/>
            <a:ext cx="2480321" cy="824865"/>
          </a:xfrm>
          <a:prstGeom prst="rect">
            <a:avLst/>
          </a:prstGeom>
        </p:spPr>
        <p:txBody>
          <a:bodyPr lIns="0" tIns="0" rIns="0" bIns="0" rtlCol="0" anchor="t">
            <a:spAutoFit/>
          </a:bodyPr>
          <a:lstStyle/>
          <a:p>
            <a:pPr algn="ctr">
              <a:lnSpc>
                <a:spcPts val="3360"/>
              </a:lnSpc>
            </a:pPr>
            <a:r>
              <a:rPr lang="en-US" sz="2400">
                <a:solidFill>
                  <a:srgbClr val="132E34"/>
                </a:solidFill>
                <a:latin typeface="DM Sans"/>
                <a:ea typeface="DM Sans"/>
                <a:cs typeface="DM Sans"/>
                <a:sym typeface="DM Sans"/>
              </a:rPr>
              <a:t>EJECUCIÓN</a:t>
            </a:r>
          </a:p>
          <a:p>
            <a:pPr algn="ctr">
              <a:lnSpc>
                <a:spcPts val="3360"/>
              </a:lnSpc>
              <a:spcBef>
                <a:spcPct val="0"/>
              </a:spcBef>
            </a:pPr>
            <a:endParaRPr lang="en-US" sz="2400">
              <a:solidFill>
                <a:srgbClr val="132E34"/>
              </a:solidFill>
              <a:latin typeface="DM Sans"/>
              <a:ea typeface="DM Sans"/>
              <a:cs typeface="DM Sans"/>
              <a:sym typeface="DM Sans"/>
            </a:endParaRPr>
          </a:p>
        </p:txBody>
      </p:sp>
      <p:sp>
        <p:nvSpPr>
          <p:cNvPr id="35" name="TextBox 35"/>
          <p:cNvSpPr txBox="1"/>
          <p:nvPr/>
        </p:nvSpPr>
        <p:spPr>
          <a:xfrm>
            <a:off x="6308926" y="6662779"/>
            <a:ext cx="2480321" cy="824865"/>
          </a:xfrm>
          <a:prstGeom prst="rect">
            <a:avLst/>
          </a:prstGeom>
        </p:spPr>
        <p:txBody>
          <a:bodyPr lIns="0" tIns="0" rIns="0" bIns="0" rtlCol="0" anchor="t">
            <a:spAutoFit/>
          </a:bodyPr>
          <a:lstStyle/>
          <a:p>
            <a:pPr algn="ctr">
              <a:lnSpc>
                <a:spcPts val="3360"/>
              </a:lnSpc>
            </a:pPr>
            <a:r>
              <a:rPr lang="en-US" sz="2400">
                <a:solidFill>
                  <a:srgbClr val="132E34"/>
                </a:solidFill>
                <a:latin typeface="DM Sans"/>
                <a:ea typeface="DM Sans"/>
                <a:cs typeface="DM Sans"/>
                <a:sym typeface="DM Sans"/>
              </a:rPr>
              <a:t>INFORME</a:t>
            </a:r>
          </a:p>
          <a:p>
            <a:pPr algn="ctr">
              <a:lnSpc>
                <a:spcPts val="3360"/>
              </a:lnSpc>
              <a:spcBef>
                <a:spcPct val="0"/>
              </a:spcBef>
            </a:pPr>
            <a:endParaRPr lang="en-US" sz="2400">
              <a:solidFill>
                <a:srgbClr val="132E34"/>
              </a:solidFill>
              <a:latin typeface="DM Sans"/>
              <a:ea typeface="DM Sans"/>
              <a:cs typeface="DM Sans"/>
              <a:sym typeface="DM Sans"/>
            </a:endParaRPr>
          </a:p>
        </p:txBody>
      </p:sp>
      <p:sp>
        <p:nvSpPr>
          <p:cNvPr id="36" name="TextBox 36"/>
          <p:cNvSpPr txBox="1"/>
          <p:nvPr/>
        </p:nvSpPr>
        <p:spPr>
          <a:xfrm>
            <a:off x="6308926" y="8237973"/>
            <a:ext cx="2480321" cy="824865"/>
          </a:xfrm>
          <a:prstGeom prst="rect">
            <a:avLst/>
          </a:prstGeom>
        </p:spPr>
        <p:txBody>
          <a:bodyPr lIns="0" tIns="0" rIns="0" bIns="0" rtlCol="0" anchor="t">
            <a:spAutoFit/>
          </a:bodyPr>
          <a:lstStyle/>
          <a:p>
            <a:pPr algn="ctr">
              <a:lnSpc>
                <a:spcPts val="3360"/>
              </a:lnSpc>
            </a:pPr>
            <a:r>
              <a:rPr lang="en-US" sz="2400">
                <a:solidFill>
                  <a:srgbClr val="132E34"/>
                </a:solidFill>
                <a:latin typeface="DM Sans"/>
                <a:ea typeface="DM Sans"/>
                <a:cs typeface="DM Sans"/>
                <a:sym typeface="DM Sans"/>
              </a:rPr>
              <a:t>MONITOREO</a:t>
            </a:r>
          </a:p>
          <a:p>
            <a:pPr algn="ctr">
              <a:lnSpc>
                <a:spcPts val="3360"/>
              </a:lnSpc>
              <a:spcBef>
                <a:spcPct val="0"/>
              </a:spcBef>
            </a:pPr>
            <a:endParaRPr lang="en-US" sz="2400">
              <a:solidFill>
                <a:srgbClr val="132E34"/>
              </a:solidFill>
              <a:latin typeface="DM Sans"/>
              <a:ea typeface="DM Sans"/>
              <a:cs typeface="DM Sans"/>
              <a:sym typeface="DM Sans"/>
            </a:endParaRPr>
          </a:p>
        </p:txBody>
      </p:sp>
      <p:sp>
        <p:nvSpPr>
          <p:cNvPr id="37" name="AutoShape 37"/>
          <p:cNvSpPr/>
          <p:nvPr/>
        </p:nvSpPr>
        <p:spPr>
          <a:xfrm>
            <a:off x="5282608" y="1940012"/>
            <a:ext cx="735235" cy="0"/>
          </a:xfrm>
          <a:prstGeom prst="line">
            <a:avLst/>
          </a:prstGeom>
          <a:ln w="38100" cap="flat">
            <a:solidFill>
              <a:srgbClr val="000000"/>
            </a:solidFill>
            <a:prstDash val="solid"/>
            <a:headEnd type="none" w="sm" len="sm"/>
            <a:tailEnd type="none" w="sm" len="sm"/>
          </a:ln>
        </p:spPr>
      </p:sp>
      <p:sp>
        <p:nvSpPr>
          <p:cNvPr id="38" name="AutoShape 38"/>
          <p:cNvSpPr/>
          <p:nvPr/>
        </p:nvSpPr>
        <p:spPr>
          <a:xfrm>
            <a:off x="5282608" y="3565759"/>
            <a:ext cx="735235" cy="0"/>
          </a:xfrm>
          <a:prstGeom prst="line">
            <a:avLst/>
          </a:prstGeom>
          <a:ln w="38100" cap="flat">
            <a:solidFill>
              <a:srgbClr val="000000"/>
            </a:solidFill>
            <a:prstDash val="solid"/>
            <a:headEnd type="none" w="sm" len="sm"/>
            <a:tailEnd type="none" w="sm" len="sm"/>
          </a:ln>
        </p:spPr>
      </p:sp>
      <p:sp>
        <p:nvSpPr>
          <p:cNvPr id="39" name="AutoShape 39"/>
          <p:cNvSpPr/>
          <p:nvPr/>
        </p:nvSpPr>
        <p:spPr>
          <a:xfrm flipV="1">
            <a:off x="5276850" y="1940012"/>
            <a:ext cx="5758" cy="6641514"/>
          </a:xfrm>
          <a:prstGeom prst="line">
            <a:avLst/>
          </a:prstGeom>
          <a:ln w="38100" cap="flat">
            <a:solidFill>
              <a:srgbClr val="000000"/>
            </a:solidFill>
            <a:prstDash val="solid"/>
            <a:headEnd type="none" w="sm" len="sm"/>
            <a:tailEnd type="none" w="sm" len="sm"/>
          </a:ln>
        </p:spPr>
      </p:sp>
      <p:sp>
        <p:nvSpPr>
          <p:cNvPr id="40" name="AutoShape 40"/>
          <p:cNvSpPr/>
          <p:nvPr/>
        </p:nvSpPr>
        <p:spPr>
          <a:xfrm>
            <a:off x="4618295" y="5248655"/>
            <a:ext cx="1399547" cy="0"/>
          </a:xfrm>
          <a:prstGeom prst="line">
            <a:avLst/>
          </a:prstGeom>
          <a:ln w="38100" cap="flat">
            <a:solidFill>
              <a:srgbClr val="000000"/>
            </a:solidFill>
            <a:prstDash val="solid"/>
            <a:headEnd type="none" w="sm" len="sm"/>
            <a:tailEnd type="none" w="sm" len="sm"/>
          </a:ln>
        </p:spPr>
      </p:sp>
      <p:sp>
        <p:nvSpPr>
          <p:cNvPr id="41" name="AutoShape 41"/>
          <p:cNvSpPr/>
          <p:nvPr/>
        </p:nvSpPr>
        <p:spPr>
          <a:xfrm>
            <a:off x="5282608" y="6933904"/>
            <a:ext cx="735235" cy="0"/>
          </a:xfrm>
          <a:prstGeom prst="line">
            <a:avLst/>
          </a:prstGeom>
          <a:ln w="38100" cap="flat">
            <a:solidFill>
              <a:srgbClr val="000000"/>
            </a:solidFill>
            <a:prstDash val="solid"/>
            <a:headEnd type="none" w="sm" len="sm"/>
            <a:tailEnd type="none" w="sm" len="sm"/>
          </a:ln>
        </p:spPr>
      </p:sp>
      <p:sp>
        <p:nvSpPr>
          <p:cNvPr id="42" name="AutoShape 42"/>
          <p:cNvSpPr/>
          <p:nvPr/>
        </p:nvSpPr>
        <p:spPr>
          <a:xfrm>
            <a:off x="5282608" y="8562002"/>
            <a:ext cx="735235" cy="0"/>
          </a:xfrm>
          <a:prstGeom prst="line">
            <a:avLst/>
          </a:prstGeom>
          <a:ln w="38100" cap="flat">
            <a:solidFill>
              <a:srgbClr val="000000"/>
            </a:solidFill>
            <a:prstDash val="solid"/>
            <a:headEnd type="none" w="sm" len="sm"/>
            <a:tailEnd type="none" w="sm" len="sm"/>
          </a:ln>
        </p:spPr>
      </p:sp>
      <p:sp>
        <p:nvSpPr>
          <p:cNvPr id="43" name="TextBox 43"/>
          <p:cNvSpPr txBox="1"/>
          <p:nvPr/>
        </p:nvSpPr>
        <p:spPr>
          <a:xfrm>
            <a:off x="10942678" y="1202309"/>
            <a:ext cx="6691305" cy="1397000"/>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000000"/>
                </a:solidFill>
                <a:latin typeface="DM Sans"/>
                <a:ea typeface="DM Sans"/>
                <a:cs typeface="DM Sans"/>
                <a:sym typeface="DM Sans"/>
              </a:rPr>
              <a:t>Etapa clave en la metodología de auditoría forense.</a:t>
            </a:r>
          </a:p>
          <a:p>
            <a:pPr marL="431797" lvl="1" indent="-215899" algn="l">
              <a:lnSpc>
                <a:spcPts val="2799"/>
              </a:lnSpc>
              <a:buFont typeface="Arial"/>
              <a:buChar char="•"/>
            </a:pPr>
            <a:r>
              <a:rPr lang="en-US" sz="1999">
                <a:solidFill>
                  <a:srgbClr val="000000"/>
                </a:solidFill>
                <a:latin typeface="DM Sans"/>
                <a:ea typeface="DM Sans"/>
                <a:cs typeface="DM Sans"/>
                <a:sym typeface="DM Sans"/>
              </a:rPr>
              <a:t>Objetivo principal obtener una comprensión inicial del caso y determinar si se justifica o no realizar una auditoría forense completa</a:t>
            </a:r>
          </a:p>
        </p:txBody>
      </p:sp>
      <p:sp>
        <p:nvSpPr>
          <p:cNvPr id="44" name="TextBox 44"/>
          <p:cNvSpPr txBox="1"/>
          <p:nvPr/>
        </p:nvSpPr>
        <p:spPr>
          <a:xfrm>
            <a:off x="11049519" y="3014110"/>
            <a:ext cx="6209781" cy="1397000"/>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000000"/>
                </a:solidFill>
                <a:latin typeface="DM Sans"/>
                <a:ea typeface="DM Sans"/>
                <a:cs typeface="DM Sans"/>
                <a:sym typeface="DM Sans"/>
              </a:rPr>
              <a:t>Fundamental en la metodología de auditoría forense, ya que establece las bases para el desarrollo del trabajo y garantiza la eficacia y eficiencia del proceso.</a:t>
            </a:r>
          </a:p>
        </p:txBody>
      </p:sp>
      <p:sp>
        <p:nvSpPr>
          <p:cNvPr id="45" name="TextBox 45"/>
          <p:cNvSpPr txBox="1"/>
          <p:nvPr/>
        </p:nvSpPr>
        <p:spPr>
          <a:xfrm>
            <a:off x="11049519" y="4707317"/>
            <a:ext cx="6209781" cy="104457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000000"/>
                </a:solidFill>
                <a:latin typeface="DM Sans"/>
                <a:ea typeface="DM Sans"/>
                <a:cs typeface="DM Sans"/>
                <a:sym typeface="DM Sans"/>
              </a:rPr>
              <a:t>Es donde se lleva a cabo la auditoría forense de acuerdo con el plan establecido durante la fase de planificación. </a:t>
            </a:r>
          </a:p>
        </p:txBody>
      </p:sp>
      <p:sp>
        <p:nvSpPr>
          <p:cNvPr id="46" name="TextBox 46"/>
          <p:cNvSpPr txBox="1"/>
          <p:nvPr/>
        </p:nvSpPr>
        <p:spPr>
          <a:xfrm>
            <a:off x="11173916" y="6390263"/>
            <a:ext cx="6209781" cy="174942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000000"/>
                </a:solidFill>
                <a:latin typeface="DM Sans"/>
                <a:ea typeface="DM Sans"/>
                <a:cs typeface="DM Sans"/>
                <a:sym typeface="DM Sans"/>
              </a:rPr>
              <a:t>Resultado final de una auditoría forense</a:t>
            </a:r>
          </a:p>
          <a:p>
            <a:pPr marL="431797" lvl="1" indent="-215899" algn="l">
              <a:lnSpc>
                <a:spcPts val="2799"/>
              </a:lnSpc>
              <a:buFont typeface="Arial"/>
              <a:buChar char="•"/>
            </a:pPr>
            <a:r>
              <a:rPr lang="en-US" sz="1999">
                <a:solidFill>
                  <a:srgbClr val="000000"/>
                </a:solidFill>
                <a:latin typeface="DM Sans"/>
                <a:ea typeface="DM Sans"/>
                <a:cs typeface="DM Sans"/>
                <a:sym typeface="DM Sans"/>
              </a:rPr>
              <a:t>Consiste en la presentación de los hallazgos, conclusiones y recomendaciones obtenidos durante el proceso de auditoría.</a:t>
            </a:r>
          </a:p>
          <a:p>
            <a:pPr algn="l">
              <a:lnSpc>
                <a:spcPts val="2799"/>
              </a:lnSpc>
              <a:spcBef>
                <a:spcPct val="0"/>
              </a:spcBef>
            </a:pPr>
            <a:endParaRPr lang="en-US" sz="1999">
              <a:solidFill>
                <a:srgbClr val="000000"/>
              </a:solidFill>
              <a:latin typeface="DM Sans"/>
              <a:ea typeface="DM Sans"/>
              <a:cs typeface="DM Sans"/>
              <a:sym typeface="DM Sans"/>
            </a:endParaRPr>
          </a:p>
        </p:txBody>
      </p:sp>
      <p:sp>
        <p:nvSpPr>
          <p:cNvPr id="47" name="TextBox 47"/>
          <p:cNvSpPr txBox="1"/>
          <p:nvPr/>
        </p:nvSpPr>
        <p:spPr>
          <a:xfrm>
            <a:off x="11164391" y="8018362"/>
            <a:ext cx="6209781" cy="174942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000000"/>
                </a:solidFill>
                <a:latin typeface="DM Sans"/>
                <a:ea typeface="DM Sans"/>
                <a:cs typeface="DM Sans"/>
                <a:sym typeface="DM Sans"/>
              </a:rPr>
              <a:t>Se refiere al seguimiento y supervisión continuos de las medidas correctivas implementadas como resultado de los hallazgos y recomendaciones de la auditoría</a:t>
            </a:r>
          </a:p>
          <a:p>
            <a:pPr algn="l">
              <a:lnSpc>
                <a:spcPts val="2799"/>
              </a:lnSpc>
              <a:spcBef>
                <a:spcPct val="0"/>
              </a:spcBef>
            </a:pPr>
            <a:endParaRPr lang="en-US" sz="1999">
              <a:solidFill>
                <a:srgbClr val="000000"/>
              </a:solidFill>
              <a:latin typeface="DM Sans"/>
              <a:ea typeface="DM Sans"/>
              <a:cs typeface="DM Sans"/>
              <a:sym typeface="DM Sans"/>
            </a:endParaRPr>
          </a:p>
        </p:txBody>
      </p:sp>
      <p:grpSp>
        <p:nvGrpSpPr>
          <p:cNvPr id="48" name="Group 48"/>
          <p:cNvGrpSpPr/>
          <p:nvPr/>
        </p:nvGrpSpPr>
        <p:grpSpPr>
          <a:xfrm>
            <a:off x="1028700" y="4085334"/>
            <a:ext cx="3751520" cy="2305187"/>
            <a:chOff x="0" y="0"/>
            <a:chExt cx="613330" cy="376871"/>
          </a:xfrm>
        </p:grpSpPr>
        <p:sp>
          <p:nvSpPr>
            <p:cNvPr id="49" name="Freeform 49"/>
            <p:cNvSpPr/>
            <p:nvPr/>
          </p:nvSpPr>
          <p:spPr>
            <a:xfrm>
              <a:off x="0" y="0"/>
              <a:ext cx="613330" cy="376871"/>
            </a:xfrm>
            <a:custGeom>
              <a:avLst/>
              <a:gdLst/>
              <a:ahLst/>
              <a:cxnLst/>
              <a:rect l="l" t="t" r="r" b="b"/>
              <a:pathLst>
                <a:path w="613330" h="376871">
                  <a:moveTo>
                    <a:pt x="0" y="50800"/>
                  </a:moveTo>
                  <a:lnTo>
                    <a:pt x="306665" y="0"/>
                  </a:lnTo>
                  <a:lnTo>
                    <a:pt x="613330" y="50800"/>
                  </a:lnTo>
                  <a:lnTo>
                    <a:pt x="613330" y="326071"/>
                  </a:lnTo>
                  <a:lnTo>
                    <a:pt x="306665" y="376871"/>
                  </a:lnTo>
                  <a:lnTo>
                    <a:pt x="0" y="326071"/>
                  </a:lnTo>
                  <a:lnTo>
                    <a:pt x="0" y="50800"/>
                  </a:lnTo>
                  <a:close/>
                </a:path>
              </a:pathLst>
            </a:custGeom>
            <a:solidFill>
              <a:srgbClr val="000000"/>
            </a:solidFill>
            <a:ln cap="sq">
              <a:noFill/>
              <a:prstDash val="solid"/>
              <a:miter/>
            </a:ln>
          </p:spPr>
        </p:sp>
        <p:sp>
          <p:nvSpPr>
            <p:cNvPr id="50" name="TextBox 50"/>
            <p:cNvSpPr txBox="1"/>
            <p:nvPr/>
          </p:nvSpPr>
          <p:spPr>
            <a:xfrm>
              <a:off x="0" y="-31750"/>
              <a:ext cx="613330" cy="383221"/>
            </a:xfrm>
            <a:prstGeom prst="rect">
              <a:avLst/>
            </a:prstGeom>
          </p:spPr>
          <p:txBody>
            <a:bodyPr lIns="50800" tIns="50800" rIns="50800" bIns="50800" rtlCol="0" anchor="ctr"/>
            <a:lstStyle/>
            <a:p>
              <a:pPr marL="0" lvl="0" indent="0" algn="ctr">
                <a:lnSpc>
                  <a:spcPts val="3919"/>
                </a:lnSpc>
                <a:spcBef>
                  <a:spcPct val="0"/>
                </a:spcBef>
              </a:pPr>
              <a:r>
                <a:rPr lang="en-US" sz="2799">
                  <a:solidFill>
                    <a:srgbClr val="FFFFFF"/>
                  </a:solidFill>
                  <a:latin typeface="DM Sans Bold"/>
                  <a:ea typeface="DM Sans Bold"/>
                  <a:cs typeface="DM Sans Bold"/>
                  <a:sym typeface="DM Sans Bold"/>
                </a:rPr>
                <a:t>ACTIVIDADES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60768" y="47289"/>
            <a:ext cx="26884705" cy="1986874"/>
          </a:xfrm>
          <a:custGeom>
            <a:avLst/>
            <a:gdLst/>
            <a:ahLst/>
            <a:cxnLst/>
            <a:rect l="l" t="t" r="r" b="b"/>
            <a:pathLst>
              <a:path w="26884705" h="1986874">
                <a:moveTo>
                  <a:pt x="0" y="0"/>
                </a:moveTo>
                <a:lnTo>
                  <a:pt x="26884705" y="0"/>
                </a:lnTo>
                <a:lnTo>
                  <a:pt x="26884705" y="1986874"/>
                </a:lnTo>
                <a:lnTo>
                  <a:pt x="0" y="1986874"/>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TextBox 3"/>
          <p:cNvSpPr txBox="1"/>
          <p:nvPr/>
        </p:nvSpPr>
        <p:spPr>
          <a:xfrm>
            <a:off x="175100" y="592139"/>
            <a:ext cx="17466125" cy="930271"/>
          </a:xfrm>
          <a:prstGeom prst="rect">
            <a:avLst/>
          </a:prstGeom>
        </p:spPr>
        <p:txBody>
          <a:bodyPr lIns="0" tIns="0" rIns="0" bIns="0" rtlCol="0" anchor="t">
            <a:spAutoFit/>
          </a:bodyPr>
          <a:lstStyle/>
          <a:p>
            <a:pPr marL="0" lvl="0" indent="0" algn="ctr">
              <a:lnSpc>
                <a:spcPts val="7149"/>
              </a:lnSpc>
              <a:spcBef>
                <a:spcPct val="0"/>
              </a:spcBef>
            </a:pPr>
            <a:r>
              <a:rPr lang="en-US" sz="6499">
                <a:solidFill>
                  <a:srgbClr val="000000"/>
                </a:solidFill>
                <a:latin typeface="Hammersmith One"/>
                <a:ea typeface="Hammersmith One"/>
                <a:cs typeface="Hammersmith One"/>
                <a:sym typeface="Hammersmith One"/>
              </a:rPr>
              <a:t>Objetivos Comunes de una Auditoria Forense</a:t>
            </a:r>
          </a:p>
        </p:txBody>
      </p:sp>
      <p:sp>
        <p:nvSpPr>
          <p:cNvPr id="4" name="TextBox 4"/>
          <p:cNvSpPr txBox="1"/>
          <p:nvPr/>
        </p:nvSpPr>
        <p:spPr>
          <a:xfrm>
            <a:off x="336766" y="5567818"/>
            <a:ext cx="4795291" cy="2018030"/>
          </a:xfrm>
          <a:prstGeom prst="rect">
            <a:avLst/>
          </a:prstGeom>
        </p:spPr>
        <p:txBody>
          <a:bodyPr lIns="0" tIns="0" rIns="0" bIns="0" rtlCol="0" anchor="t">
            <a:spAutoFit/>
          </a:bodyPr>
          <a:lstStyle/>
          <a:p>
            <a:pPr algn="just">
              <a:lnSpc>
                <a:spcPts val="4030"/>
              </a:lnSpc>
            </a:pPr>
            <a:r>
              <a:rPr lang="en-US" sz="3100">
                <a:solidFill>
                  <a:srgbClr val="000000"/>
                </a:solidFill>
                <a:latin typeface="Hammersmith One"/>
                <a:ea typeface="Hammersmith One"/>
                <a:cs typeface="Hammersmith One"/>
                <a:sym typeface="Hammersmith One"/>
              </a:rPr>
              <a:t>Identificar y demostrar el fraude o el ilícito perpetrado</a:t>
            </a:r>
          </a:p>
          <a:p>
            <a:pPr marL="0" lvl="0" indent="0" algn="just">
              <a:lnSpc>
                <a:spcPts val="4030"/>
              </a:lnSpc>
              <a:spcBef>
                <a:spcPct val="0"/>
              </a:spcBef>
            </a:pPr>
            <a:endParaRPr lang="en-US" sz="3100">
              <a:solidFill>
                <a:srgbClr val="000000"/>
              </a:solidFill>
              <a:latin typeface="Hammersmith One"/>
              <a:ea typeface="Hammersmith One"/>
              <a:cs typeface="Hammersmith One"/>
              <a:sym typeface="Hammersmith One"/>
            </a:endParaRPr>
          </a:p>
        </p:txBody>
      </p:sp>
      <p:sp>
        <p:nvSpPr>
          <p:cNvPr id="5" name="TextBox 5"/>
          <p:cNvSpPr txBox="1"/>
          <p:nvPr/>
        </p:nvSpPr>
        <p:spPr>
          <a:xfrm>
            <a:off x="5543658" y="5545593"/>
            <a:ext cx="6456510" cy="3532505"/>
          </a:xfrm>
          <a:prstGeom prst="rect">
            <a:avLst/>
          </a:prstGeom>
        </p:spPr>
        <p:txBody>
          <a:bodyPr lIns="0" tIns="0" rIns="0" bIns="0" rtlCol="0" anchor="t">
            <a:spAutoFit/>
          </a:bodyPr>
          <a:lstStyle/>
          <a:p>
            <a:pPr algn="just">
              <a:lnSpc>
                <a:spcPts val="4030"/>
              </a:lnSpc>
            </a:pPr>
            <a:r>
              <a:rPr lang="en-US" sz="3100">
                <a:solidFill>
                  <a:srgbClr val="000000"/>
                </a:solidFill>
                <a:latin typeface="Hammersmith One"/>
                <a:ea typeface="Hammersmith One"/>
                <a:cs typeface="Hammersmith One"/>
                <a:sym typeface="Hammersmith One"/>
              </a:rPr>
              <a:t>Prevenir y reducir el fraude a través de la implementación de recomendaciones para el fortalecimiento de acciones de control interno propuestas por el auditor</a:t>
            </a:r>
          </a:p>
          <a:p>
            <a:pPr marL="0" lvl="0" indent="0" algn="l">
              <a:lnSpc>
                <a:spcPts val="4030"/>
              </a:lnSpc>
              <a:spcBef>
                <a:spcPct val="0"/>
              </a:spcBef>
            </a:pPr>
            <a:endParaRPr lang="en-US" sz="3100">
              <a:solidFill>
                <a:srgbClr val="000000"/>
              </a:solidFill>
              <a:latin typeface="Hammersmith One"/>
              <a:ea typeface="Hammersmith One"/>
              <a:cs typeface="Hammersmith One"/>
              <a:sym typeface="Hammersmith One"/>
            </a:endParaRPr>
          </a:p>
        </p:txBody>
      </p:sp>
      <p:sp>
        <p:nvSpPr>
          <p:cNvPr id="6" name="TextBox 6"/>
          <p:cNvSpPr txBox="1"/>
          <p:nvPr/>
        </p:nvSpPr>
        <p:spPr>
          <a:xfrm>
            <a:off x="12500525" y="5567818"/>
            <a:ext cx="5140699" cy="2522855"/>
          </a:xfrm>
          <a:prstGeom prst="rect">
            <a:avLst/>
          </a:prstGeom>
        </p:spPr>
        <p:txBody>
          <a:bodyPr lIns="0" tIns="0" rIns="0" bIns="0" rtlCol="0" anchor="t">
            <a:spAutoFit/>
          </a:bodyPr>
          <a:lstStyle/>
          <a:p>
            <a:pPr algn="just">
              <a:lnSpc>
                <a:spcPts val="4030"/>
              </a:lnSpc>
            </a:pPr>
            <a:r>
              <a:rPr lang="en-US" sz="3100">
                <a:solidFill>
                  <a:srgbClr val="000000"/>
                </a:solidFill>
                <a:latin typeface="Hammersmith One"/>
                <a:ea typeface="Hammersmith One"/>
                <a:cs typeface="Hammersmith One"/>
                <a:sym typeface="Hammersmith One"/>
              </a:rPr>
              <a:t>Participar en el desarrollo de programas de prevención de pérdidas y fraudes.</a:t>
            </a:r>
          </a:p>
          <a:p>
            <a:pPr marL="0" lvl="0" indent="0" algn="just">
              <a:lnSpc>
                <a:spcPts val="4030"/>
              </a:lnSpc>
              <a:spcBef>
                <a:spcPct val="0"/>
              </a:spcBef>
            </a:pPr>
            <a:endParaRPr lang="en-US" sz="3100">
              <a:solidFill>
                <a:srgbClr val="000000"/>
              </a:solidFill>
              <a:latin typeface="Hammersmith One"/>
              <a:ea typeface="Hammersmith One"/>
              <a:cs typeface="Hammersmith One"/>
              <a:sym typeface="Hammersmith One"/>
            </a:endParaRPr>
          </a:p>
        </p:txBody>
      </p:sp>
      <p:sp>
        <p:nvSpPr>
          <p:cNvPr id="7" name="Freeform 7"/>
          <p:cNvSpPr/>
          <p:nvPr/>
        </p:nvSpPr>
        <p:spPr>
          <a:xfrm rot="5400000">
            <a:off x="1276177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8" name="Freeform 8"/>
          <p:cNvSpPr/>
          <p:nvPr/>
        </p:nvSpPr>
        <p:spPr>
          <a:xfrm>
            <a:off x="2205692" y="4127602"/>
            <a:ext cx="1057439" cy="1156245"/>
          </a:xfrm>
          <a:custGeom>
            <a:avLst/>
            <a:gdLst/>
            <a:ahLst/>
            <a:cxnLst/>
            <a:rect l="l" t="t" r="r" b="b"/>
            <a:pathLst>
              <a:path w="1057439" h="1156245">
                <a:moveTo>
                  <a:pt x="0" y="0"/>
                </a:moveTo>
                <a:lnTo>
                  <a:pt x="1057438" y="0"/>
                </a:lnTo>
                <a:lnTo>
                  <a:pt x="1057438" y="1156246"/>
                </a:lnTo>
                <a:lnTo>
                  <a:pt x="0" y="1156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751879" y="4127602"/>
            <a:ext cx="847149" cy="1042353"/>
          </a:xfrm>
          <a:custGeom>
            <a:avLst/>
            <a:gdLst/>
            <a:ahLst/>
            <a:cxnLst/>
            <a:rect l="l" t="t" r="r" b="b"/>
            <a:pathLst>
              <a:path w="847149" h="1042353">
                <a:moveTo>
                  <a:pt x="0" y="0"/>
                </a:moveTo>
                <a:lnTo>
                  <a:pt x="847148" y="0"/>
                </a:lnTo>
                <a:lnTo>
                  <a:pt x="847148" y="1042353"/>
                </a:lnTo>
                <a:lnTo>
                  <a:pt x="0" y="1042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7729560" y="4127602"/>
            <a:ext cx="1042353" cy="1042353"/>
          </a:xfrm>
          <a:custGeom>
            <a:avLst/>
            <a:gdLst/>
            <a:ahLst/>
            <a:cxnLst/>
            <a:rect l="l" t="t" r="r" b="b"/>
            <a:pathLst>
              <a:path w="1042353" h="1042353">
                <a:moveTo>
                  <a:pt x="0" y="0"/>
                </a:moveTo>
                <a:lnTo>
                  <a:pt x="1042353" y="0"/>
                </a:lnTo>
                <a:lnTo>
                  <a:pt x="1042353" y="1042353"/>
                </a:lnTo>
                <a:lnTo>
                  <a:pt x="0" y="10423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06183"/>
            <a:ext cx="9889267" cy="2681608"/>
          </a:xfrm>
          <a:prstGeom prst="rect">
            <a:avLst/>
          </a:prstGeom>
        </p:spPr>
        <p:txBody>
          <a:bodyPr lIns="0" tIns="0" rIns="0" bIns="0" rtlCol="0" anchor="t">
            <a:spAutoFit/>
          </a:bodyPr>
          <a:lstStyle/>
          <a:p>
            <a:pPr marL="0" lvl="0" indent="0" algn="just">
              <a:lnSpc>
                <a:spcPts val="7040"/>
              </a:lnSpc>
              <a:spcBef>
                <a:spcPct val="0"/>
              </a:spcBef>
            </a:pPr>
            <a:r>
              <a:rPr lang="en-US" sz="6400">
                <a:solidFill>
                  <a:srgbClr val="000000"/>
                </a:solidFill>
                <a:latin typeface="Hammersmith One"/>
                <a:ea typeface="Hammersmith One"/>
                <a:cs typeface="Hammersmith One"/>
                <a:sym typeface="Hammersmith One"/>
              </a:rPr>
              <a:t>Metodología de auditoria forense orientada al analisis digital</a:t>
            </a:r>
          </a:p>
        </p:txBody>
      </p:sp>
      <p:grpSp>
        <p:nvGrpSpPr>
          <p:cNvPr id="3" name="Group 3"/>
          <p:cNvGrpSpPr/>
          <p:nvPr/>
        </p:nvGrpSpPr>
        <p:grpSpPr>
          <a:xfrm>
            <a:off x="1028700" y="3087791"/>
            <a:ext cx="9889267" cy="3768945"/>
            <a:chOff x="0" y="0"/>
            <a:chExt cx="13185690" cy="5025260"/>
          </a:xfrm>
        </p:grpSpPr>
        <p:sp>
          <p:nvSpPr>
            <p:cNvPr id="4" name="TextBox 4"/>
            <p:cNvSpPr txBox="1"/>
            <p:nvPr/>
          </p:nvSpPr>
          <p:spPr>
            <a:xfrm>
              <a:off x="0" y="14898"/>
              <a:ext cx="13185690" cy="641008"/>
            </a:xfrm>
            <a:prstGeom prst="rect">
              <a:avLst/>
            </a:prstGeom>
          </p:spPr>
          <p:txBody>
            <a:bodyPr lIns="0" tIns="0" rIns="0" bIns="0" rtlCol="0" anchor="t">
              <a:spAutoFit/>
            </a:bodyPr>
            <a:lstStyle/>
            <a:p>
              <a:pPr algn="l">
                <a:lnSpc>
                  <a:spcPts val="3923"/>
                </a:lnSpc>
              </a:pPr>
              <a:r>
                <a:rPr lang="en-US" sz="3017">
                  <a:solidFill>
                    <a:srgbClr val="000000"/>
                  </a:solidFill>
                  <a:latin typeface="Hammersmith One"/>
                  <a:ea typeface="Hammersmith One"/>
                  <a:cs typeface="Hammersmith One"/>
                  <a:sym typeface="Hammersmith One"/>
                </a:rPr>
                <a:t>Auditoria Forense Digital</a:t>
              </a:r>
            </a:p>
          </p:txBody>
        </p:sp>
        <p:sp>
          <p:nvSpPr>
            <p:cNvPr id="5" name="TextBox 5"/>
            <p:cNvSpPr txBox="1"/>
            <p:nvPr/>
          </p:nvSpPr>
          <p:spPr>
            <a:xfrm>
              <a:off x="0" y="1146207"/>
              <a:ext cx="13185690" cy="3879052"/>
            </a:xfrm>
            <a:prstGeom prst="rect">
              <a:avLst/>
            </a:prstGeom>
          </p:spPr>
          <p:txBody>
            <a:bodyPr lIns="0" tIns="0" rIns="0" bIns="0" rtlCol="0" anchor="t">
              <a:spAutoFit/>
            </a:bodyPr>
            <a:lstStyle/>
            <a:p>
              <a:pPr algn="just">
                <a:lnSpc>
                  <a:spcPts val="3314"/>
                </a:lnSpc>
              </a:pPr>
              <a:r>
                <a:rPr lang="en-US" sz="2367">
                  <a:solidFill>
                    <a:srgbClr val="000000"/>
                  </a:solidFill>
                  <a:latin typeface="Clear Sans"/>
                  <a:ea typeface="Clear Sans"/>
                  <a:cs typeface="Clear Sans"/>
                  <a:sym typeface="Clear Sans"/>
                </a:rPr>
                <a:t> La auditoría forense digital es un proceso meticuloso que implica la identificación, preservación, análisis y presentación de evidencias digitales1. Esta se enfoca en descubrir cómo ocurrió un incidente de seguridad, determinar su alcance y evaluar el impacto causado al sistema. Este análisis se realiza siguiendo principios científicos para garantizar que las pruebas sean aceptadas legalmente en un proceso judicial.</a:t>
              </a:r>
            </a:p>
          </p:txBody>
        </p:sp>
      </p:grpSp>
      <p:grpSp>
        <p:nvGrpSpPr>
          <p:cNvPr id="6" name="Group 6"/>
          <p:cNvGrpSpPr/>
          <p:nvPr/>
        </p:nvGrpSpPr>
        <p:grpSpPr>
          <a:xfrm rot="-5400000">
            <a:off x="9171285" y="1991773"/>
            <a:ext cx="12608808" cy="6303453"/>
            <a:chOff x="0" y="0"/>
            <a:chExt cx="16811744" cy="8404605"/>
          </a:xfrm>
        </p:grpSpPr>
        <p:sp>
          <p:nvSpPr>
            <p:cNvPr id="7" name="Freeform 7"/>
            <p:cNvSpPr/>
            <p:nvPr/>
          </p:nvSpPr>
          <p:spPr>
            <a:xfrm rot="-5400000">
              <a:off x="8403569" y="-3569"/>
              <a:ext cx="8404605" cy="8411744"/>
            </a:xfrm>
            <a:custGeom>
              <a:avLst/>
              <a:gdLst/>
              <a:ahLst/>
              <a:cxnLst/>
              <a:rect l="l" t="t" r="r" b="b"/>
              <a:pathLst>
                <a:path w="8404605" h="8411744">
                  <a:moveTo>
                    <a:pt x="0" y="0"/>
                  </a:moveTo>
                  <a:lnTo>
                    <a:pt x="8404605" y="0"/>
                  </a:lnTo>
                  <a:lnTo>
                    <a:pt x="8404605" y="8411743"/>
                  </a:lnTo>
                  <a:lnTo>
                    <a:pt x="0" y="8411743"/>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sp>
          <p:nvSpPr>
            <p:cNvPr id="8" name="Freeform 8"/>
            <p:cNvSpPr/>
            <p:nvPr/>
          </p:nvSpPr>
          <p:spPr>
            <a:xfrm rot="-5400000">
              <a:off x="3569" y="-3569"/>
              <a:ext cx="8404605" cy="8411744"/>
            </a:xfrm>
            <a:custGeom>
              <a:avLst/>
              <a:gdLst/>
              <a:ahLst/>
              <a:cxnLst/>
              <a:rect l="l" t="t" r="r" b="b"/>
              <a:pathLst>
                <a:path w="8404605" h="8411744">
                  <a:moveTo>
                    <a:pt x="0" y="0"/>
                  </a:moveTo>
                  <a:lnTo>
                    <a:pt x="8404605" y="0"/>
                  </a:lnTo>
                  <a:lnTo>
                    <a:pt x="8404605" y="8411743"/>
                  </a:lnTo>
                  <a:lnTo>
                    <a:pt x="0" y="8411743"/>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sp>
        <p:nvSpPr>
          <p:cNvPr id="9" name="Freeform 9"/>
          <p:cNvSpPr/>
          <p:nvPr/>
        </p:nvSpPr>
        <p:spPr>
          <a:xfrm rot="-5400000">
            <a:off x="10198639" y="2197639"/>
            <a:ext cx="8229600" cy="5891723"/>
          </a:xfrm>
          <a:custGeom>
            <a:avLst/>
            <a:gdLst/>
            <a:ahLst/>
            <a:cxnLst/>
            <a:rect l="l" t="t" r="r" b="b"/>
            <a:pathLst>
              <a:path w="8229600" h="5891723">
                <a:moveTo>
                  <a:pt x="8229600" y="0"/>
                </a:moveTo>
                <a:lnTo>
                  <a:pt x="8229600" y="5891722"/>
                </a:lnTo>
                <a:lnTo>
                  <a:pt x="0" y="5891722"/>
                </a:lnTo>
                <a:lnTo>
                  <a:pt x="0" y="0"/>
                </a:lnTo>
                <a:lnTo>
                  <a:pt x="8229600" y="0"/>
                </a:lnTo>
                <a:close/>
              </a:path>
            </a:pathLst>
          </a:custGeom>
          <a:blipFill>
            <a:blip r:embed="rId4"/>
            <a:stretch>
              <a:fillRect l="-30321" t="-19840" r="-30321" b="-19840"/>
            </a:stretch>
          </a:blipFill>
        </p:spPr>
      </p:sp>
      <p:sp>
        <p:nvSpPr>
          <p:cNvPr id="10" name="Freeform 10"/>
          <p:cNvSpPr/>
          <p:nvPr/>
        </p:nvSpPr>
        <p:spPr>
          <a:xfrm rot="5400000">
            <a:off x="6386" y="494122"/>
            <a:ext cx="689712" cy="702485"/>
          </a:xfrm>
          <a:custGeom>
            <a:avLst/>
            <a:gdLst/>
            <a:ahLst/>
            <a:cxnLst/>
            <a:rect l="l" t="t" r="r" b="b"/>
            <a:pathLst>
              <a:path w="689712" h="702485">
                <a:moveTo>
                  <a:pt x="0" y="0"/>
                </a:moveTo>
                <a:lnTo>
                  <a:pt x="689713" y="0"/>
                </a:lnTo>
                <a:lnTo>
                  <a:pt x="689713" y="702485"/>
                </a:lnTo>
                <a:lnTo>
                  <a:pt x="0" y="702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28700" y="6856736"/>
            <a:ext cx="9889267" cy="3349845"/>
            <a:chOff x="0" y="0"/>
            <a:chExt cx="13185690" cy="4466460"/>
          </a:xfrm>
        </p:grpSpPr>
        <p:sp>
          <p:nvSpPr>
            <p:cNvPr id="12" name="TextBox 12"/>
            <p:cNvSpPr txBox="1"/>
            <p:nvPr/>
          </p:nvSpPr>
          <p:spPr>
            <a:xfrm>
              <a:off x="0" y="14898"/>
              <a:ext cx="13185690" cy="641008"/>
            </a:xfrm>
            <a:prstGeom prst="rect">
              <a:avLst/>
            </a:prstGeom>
          </p:spPr>
          <p:txBody>
            <a:bodyPr lIns="0" tIns="0" rIns="0" bIns="0" rtlCol="0" anchor="t">
              <a:spAutoFit/>
            </a:bodyPr>
            <a:lstStyle/>
            <a:p>
              <a:pPr algn="l">
                <a:lnSpc>
                  <a:spcPts val="3923"/>
                </a:lnSpc>
              </a:pPr>
              <a:r>
                <a:rPr lang="en-US" sz="3017">
                  <a:solidFill>
                    <a:srgbClr val="000000"/>
                  </a:solidFill>
                  <a:latin typeface="Hammersmith One"/>
                  <a:ea typeface="Hammersmith One"/>
                  <a:cs typeface="Hammersmith One"/>
                  <a:sym typeface="Hammersmith One"/>
                </a:rPr>
                <a:t>Metodología </a:t>
              </a:r>
            </a:p>
          </p:txBody>
        </p:sp>
        <p:sp>
          <p:nvSpPr>
            <p:cNvPr id="13" name="TextBox 13"/>
            <p:cNvSpPr txBox="1"/>
            <p:nvPr/>
          </p:nvSpPr>
          <p:spPr>
            <a:xfrm>
              <a:off x="0" y="1146207"/>
              <a:ext cx="13185690" cy="3320252"/>
            </a:xfrm>
            <a:prstGeom prst="rect">
              <a:avLst/>
            </a:prstGeom>
          </p:spPr>
          <p:txBody>
            <a:bodyPr lIns="0" tIns="0" rIns="0" bIns="0" rtlCol="0" anchor="t">
              <a:spAutoFit/>
            </a:bodyPr>
            <a:lstStyle/>
            <a:p>
              <a:pPr algn="just">
                <a:lnSpc>
                  <a:spcPts val="3314"/>
                </a:lnSpc>
              </a:pPr>
              <a:r>
                <a:rPr lang="en-US" sz="2367">
                  <a:solidFill>
                    <a:srgbClr val="000000"/>
                  </a:solidFill>
                  <a:latin typeface="Clear Sans"/>
                  <a:ea typeface="Clear Sans"/>
                  <a:cs typeface="Clear Sans"/>
                  <a:sym typeface="Clear Sans"/>
                </a:rPr>
                <a:t>La metodología tratada comprende varias fases críticas: identificación del incidente, recopilación y preservación de evidencias, análisis detallado de la evidencia y documentación de los hallazgos2. Cada paso se lleva a cabo con extrema cautela para evitar alterar las pruebas, y se documenta meticulosamente para respaldar posibles acciones legales futuras.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2" name="AutoShape 2"/>
          <p:cNvSpPr/>
          <p:nvPr/>
        </p:nvSpPr>
        <p:spPr>
          <a:xfrm>
            <a:off x="-288614" y="-267999"/>
            <a:ext cx="6483605" cy="10822997"/>
          </a:xfrm>
          <a:prstGeom prst="rect">
            <a:avLst/>
          </a:prstGeom>
          <a:solidFill>
            <a:srgbClr val="FFFFFF"/>
          </a:solidFill>
        </p:spPr>
      </p:sp>
      <p:sp>
        <p:nvSpPr>
          <p:cNvPr id="3" name="Freeform 3"/>
          <p:cNvSpPr/>
          <p:nvPr/>
        </p:nvSpPr>
        <p:spPr>
          <a:xfrm rot="5400000">
            <a:off x="6386" y="677458"/>
            <a:ext cx="689712" cy="702485"/>
          </a:xfrm>
          <a:custGeom>
            <a:avLst/>
            <a:gdLst/>
            <a:ahLst/>
            <a:cxnLst/>
            <a:rect l="l" t="t" r="r" b="b"/>
            <a:pathLst>
              <a:path w="689712" h="702485">
                <a:moveTo>
                  <a:pt x="0" y="0"/>
                </a:moveTo>
                <a:lnTo>
                  <a:pt x="689713" y="0"/>
                </a:lnTo>
                <a:lnTo>
                  <a:pt x="689713" y="702484"/>
                </a:lnTo>
                <a:lnTo>
                  <a:pt x="0" y="702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5477305" y="699473"/>
            <a:ext cx="689712" cy="702485"/>
          </a:xfrm>
          <a:custGeom>
            <a:avLst/>
            <a:gdLst/>
            <a:ahLst/>
            <a:cxnLst/>
            <a:rect l="l" t="t" r="r" b="b"/>
            <a:pathLst>
              <a:path w="689712" h="702485">
                <a:moveTo>
                  <a:pt x="0" y="0"/>
                </a:moveTo>
                <a:lnTo>
                  <a:pt x="689712" y="0"/>
                </a:lnTo>
                <a:lnTo>
                  <a:pt x="689712" y="702484"/>
                </a:lnTo>
                <a:lnTo>
                  <a:pt x="0" y="702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6386" y="5137114"/>
            <a:ext cx="689712" cy="702485"/>
          </a:xfrm>
          <a:custGeom>
            <a:avLst/>
            <a:gdLst/>
            <a:ahLst/>
            <a:cxnLst/>
            <a:rect l="l" t="t" r="r" b="b"/>
            <a:pathLst>
              <a:path w="689712" h="702485">
                <a:moveTo>
                  <a:pt x="0" y="0"/>
                </a:moveTo>
                <a:lnTo>
                  <a:pt x="689713" y="0"/>
                </a:lnTo>
                <a:lnTo>
                  <a:pt x="689713" y="702485"/>
                </a:lnTo>
                <a:lnTo>
                  <a:pt x="0" y="702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5477305" y="5137114"/>
            <a:ext cx="689712" cy="702485"/>
          </a:xfrm>
          <a:custGeom>
            <a:avLst/>
            <a:gdLst/>
            <a:ahLst/>
            <a:cxnLst/>
            <a:rect l="l" t="t" r="r" b="b"/>
            <a:pathLst>
              <a:path w="689712" h="702485">
                <a:moveTo>
                  <a:pt x="0" y="0"/>
                </a:moveTo>
                <a:lnTo>
                  <a:pt x="689712" y="0"/>
                </a:lnTo>
                <a:lnTo>
                  <a:pt x="689712" y="702485"/>
                </a:lnTo>
                <a:lnTo>
                  <a:pt x="0" y="702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5833212"/>
            <a:ext cx="4363521" cy="4114800"/>
          </a:xfrm>
          <a:custGeom>
            <a:avLst/>
            <a:gdLst/>
            <a:ahLst/>
            <a:cxnLst/>
            <a:rect l="l" t="t" r="r" b="b"/>
            <a:pathLst>
              <a:path w="4363521" h="4114800">
                <a:moveTo>
                  <a:pt x="0" y="0"/>
                </a:moveTo>
                <a:lnTo>
                  <a:pt x="4363521" y="0"/>
                </a:lnTo>
                <a:lnTo>
                  <a:pt x="43635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021839" y="298729"/>
            <a:ext cx="1672822" cy="2149655"/>
          </a:xfrm>
          <a:custGeom>
            <a:avLst/>
            <a:gdLst/>
            <a:ahLst/>
            <a:cxnLst/>
            <a:rect l="l" t="t" r="r" b="b"/>
            <a:pathLst>
              <a:path w="1672822" h="2149655">
                <a:moveTo>
                  <a:pt x="0" y="0"/>
                </a:moveTo>
                <a:lnTo>
                  <a:pt x="1672822" y="0"/>
                </a:lnTo>
                <a:lnTo>
                  <a:pt x="1672822" y="2149654"/>
                </a:lnTo>
                <a:lnTo>
                  <a:pt x="0" y="2149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8021839" y="2964757"/>
            <a:ext cx="1461472" cy="1946825"/>
          </a:xfrm>
          <a:custGeom>
            <a:avLst/>
            <a:gdLst/>
            <a:ahLst/>
            <a:cxnLst/>
            <a:rect l="l" t="t" r="r" b="b"/>
            <a:pathLst>
              <a:path w="1461472" h="1946825">
                <a:moveTo>
                  <a:pt x="0" y="0"/>
                </a:moveTo>
                <a:lnTo>
                  <a:pt x="1461472" y="0"/>
                </a:lnTo>
                <a:lnTo>
                  <a:pt x="1461472" y="1946826"/>
                </a:lnTo>
                <a:lnTo>
                  <a:pt x="0" y="19468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865091" y="5488356"/>
            <a:ext cx="1774967" cy="1774967"/>
          </a:xfrm>
          <a:custGeom>
            <a:avLst/>
            <a:gdLst/>
            <a:ahLst/>
            <a:cxnLst/>
            <a:rect l="l" t="t" r="r" b="b"/>
            <a:pathLst>
              <a:path w="1774967" h="1774967">
                <a:moveTo>
                  <a:pt x="0" y="0"/>
                </a:moveTo>
                <a:lnTo>
                  <a:pt x="1774968" y="0"/>
                </a:lnTo>
                <a:lnTo>
                  <a:pt x="1774968" y="1774967"/>
                </a:lnTo>
                <a:lnTo>
                  <a:pt x="0" y="17749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7676780" y="7844348"/>
            <a:ext cx="1797944" cy="2011685"/>
          </a:xfrm>
          <a:custGeom>
            <a:avLst/>
            <a:gdLst/>
            <a:ahLst/>
            <a:cxnLst/>
            <a:rect l="l" t="t" r="r" b="b"/>
            <a:pathLst>
              <a:path w="1797944" h="2011685">
                <a:moveTo>
                  <a:pt x="0" y="0"/>
                </a:moveTo>
                <a:lnTo>
                  <a:pt x="1797944" y="0"/>
                </a:lnTo>
                <a:lnTo>
                  <a:pt x="1797944" y="2011686"/>
                </a:lnTo>
                <a:lnTo>
                  <a:pt x="0" y="2011686"/>
                </a:lnTo>
                <a:lnTo>
                  <a:pt x="0" y="0"/>
                </a:lnTo>
                <a:close/>
              </a:path>
            </a:pathLst>
          </a:custGeom>
          <a:blipFill>
            <a:blip r:embed="rId12"/>
            <a:stretch>
              <a:fillRect/>
            </a:stretch>
          </a:blipFill>
        </p:spPr>
      </p:sp>
      <p:sp>
        <p:nvSpPr>
          <p:cNvPr id="12" name="TextBox 12"/>
          <p:cNvSpPr txBox="1"/>
          <p:nvPr/>
        </p:nvSpPr>
        <p:spPr>
          <a:xfrm>
            <a:off x="169578" y="1966536"/>
            <a:ext cx="5652583" cy="2539324"/>
          </a:xfrm>
          <a:prstGeom prst="rect">
            <a:avLst/>
          </a:prstGeom>
        </p:spPr>
        <p:txBody>
          <a:bodyPr lIns="0" tIns="0" rIns="0" bIns="0" rtlCol="0" anchor="t">
            <a:spAutoFit/>
          </a:bodyPr>
          <a:lstStyle/>
          <a:p>
            <a:pPr algn="ctr">
              <a:lnSpc>
                <a:spcPts val="10144"/>
              </a:lnSpc>
            </a:pPr>
            <a:r>
              <a:rPr lang="en-US" sz="7803" spc="-156">
                <a:solidFill>
                  <a:srgbClr val="000000"/>
                </a:solidFill>
                <a:latin typeface="Clear Sans Bold"/>
                <a:ea typeface="Clear Sans Bold"/>
                <a:cs typeface="Clear Sans Bold"/>
                <a:sym typeface="Clear Sans Bold"/>
              </a:rPr>
              <a:t>Etapas de la Metodología </a:t>
            </a:r>
          </a:p>
        </p:txBody>
      </p:sp>
      <p:grpSp>
        <p:nvGrpSpPr>
          <p:cNvPr id="13" name="Group 13"/>
          <p:cNvGrpSpPr/>
          <p:nvPr/>
        </p:nvGrpSpPr>
        <p:grpSpPr>
          <a:xfrm>
            <a:off x="10907139" y="222885"/>
            <a:ext cx="6716865" cy="2345373"/>
            <a:chOff x="0" y="0"/>
            <a:chExt cx="8955820" cy="3127164"/>
          </a:xfrm>
        </p:grpSpPr>
        <p:sp>
          <p:nvSpPr>
            <p:cNvPr id="14" name="TextBox 14"/>
            <p:cNvSpPr txBox="1"/>
            <p:nvPr/>
          </p:nvSpPr>
          <p:spPr>
            <a:xfrm>
              <a:off x="0" y="-28575"/>
              <a:ext cx="8955820" cy="755015"/>
            </a:xfrm>
            <a:prstGeom prst="rect">
              <a:avLst/>
            </a:prstGeom>
          </p:spPr>
          <p:txBody>
            <a:bodyPr lIns="0" tIns="0" rIns="0" bIns="0" rtlCol="0" anchor="t">
              <a:spAutoFit/>
            </a:bodyPr>
            <a:lstStyle/>
            <a:p>
              <a:pPr marL="0" lvl="0" indent="0" algn="just">
                <a:lnSpc>
                  <a:spcPts val="4680"/>
                </a:lnSpc>
                <a:spcBef>
                  <a:spcPct val="0"/>
                </a:spcBef>
              </a:pPr>
              <a:r>
                <a:rPr lang="en-US" sz="3600">
                  <a:solidFill>
                    <a:srgbClr val="000000"/>
                  </a:solidFill>
                  <a:latin typeface="Hammersmith One"/>
                  <a:ea typeface="Hammersmith One"/>
                  <a:cs typeface="Hammersmith One"/>
                  <a:sym typeface="Hammersmith One"/>
                </a:rPr>
                <a:t>Identificación del incidente:</a:t>
              </a:r>
            </a:p>
          </p:txBody>
        </p:sp>
        <p:sp>
          <p:nvSpPr>
            <p:cNvPr id="15" name="TextBox 15"/>
            <p:cNvSpPr txBox="1"/>
            <p:nvPr/>
          </p:nvSpPr>
          <p:spPr>
            <a:xfrm>
              <a:off x="0" y="829098"/>
              <a:ext cx="8955820" cy="676063"/>
            </a:xfrm>
            <a:prstGeom prst="rect">
              <a:avLst/>
            </a:prstGeom>
          </p:spPr>
          <p:txBody>
            <a:bodyPr lIns="0" tIns="0" rIns="0" bIns="0" rtlCol="0" anchor="t">
              <a:spAutoFit/>
            </a:bodyPr>
            <a:lstStyle/>
            <a:p>
              <a:pPr algn="l">
                <a:lnSpc>
                  <a:spcPts val="4339"/>
                </a:lnSpc>
              </a:pPr>
              <a:r>
                <a:rPr lang="en-US" sz="3099">
                  <a:solidFill>
                    <a:srgbClr val="000000"/>
                  </a:solidFill>
                  <a:latin typeface="Clear Sans Italics"/>
                  <a:ea typeface="Clear Sans Italics"/>
                  <a:cs typeface="Clear Sans Italics"/>
                  <a:sym typeface="Clear Sans Italics"/>
                </a:rPr>
                <a:t>Recopilación de evidencias</a:t>
              </a:r>
            </a:p>
          </p:txBody>
        </p:sp>
        <p:sp>
          <p:nvSpPr>
            <p:cNvPr id="16" name="TextBox 16"/>
            <p:cNvSpPr txBox="1"/>
            <p:nvPr/>
          </p:nvSpPr>
          <p:spPr>
            <a:xfrm>
              <a:off x="0" y="1641475"/>
              <a:ext cx="8955820" cy="1461558"/>
            </a:xfrm>
            <a:prstGeom prst="rect">
              <a:avLst/>
            </a:prstGeom>
          </p:spPr>
          <p:txBody>
            <a:bodyPr lIns="0" tIns="0" rIns="0" bIns="0" rtlCol="0" anchor="t">
              <a:spAutoFit/>
            </a:bodyPr>
            <a:lstStyle/>
            <a:p>
              <a:pPr algn="l">
                <a:lnSpc>
                  <a:spcPts val="2974"/>
                </a:lnSpc>
              </a:pPr>
              <a:r>
                <a:rPr lang="en-US" sz="2124">
                  <a:solidFill>
                    <a:srgbClr val="000000"/>
                  </a:solidFill>
                  <a:latin typeface="Clear Sans"/>
                  <a:ea typeface="Clear Sans"/>
                  <a:cs typeface="Clear Sans"/>
                  <a:sym typeface="Clear Sans"/>
                </a:rPr>
                <a:t>incluye la detección de señales de ataque y la recopilación inicial de evidencias, asegurándose de no alterar los datos.</a:t>
              </a:r>
            </a:p>
          </p:txBody>
        </p:sp>
      </p:grpSp>
      <p:grpSp>
        <p:nvGrpSpPr>
          <p:cNvPr id="17" name="Group 17"/>
          <p:cNvGrpSpPr/>
          <p:nvPr/>
        </p:nvGrpSpPr>
        <p:grpSpPr>
          <a:xfrm>
            <a:off x="10907139" y="2808478"/>
            <a:ext cx="6766239" cy="1661872"/>
            <a:chOff x="0" y="0"/>
            <a:chExt cx="9021651" cy="2215829"/>
          </a:xfrm>
        </p:grpSpPr>
        <p:sp>
          <p:nvSpPr>
            <p:cNvPr id="18" name="TextBox 18"/>
            <p:cNvSpPr txBox="1"/>
            <p:nvPr/>
          </p:nvSpPr>
          <p:spPr>
            <a:xfrm>
              <a:off x="0" y="-38100"/>
              <a:ext cx="9021651" cy="717127"/>
            </a:xfrm>
            <a:prstGeom prst="rect">
              <a:avLst/>
            </a:prstGeom>
          </p:spPr>
          <p:txBody>
            <a:bodyPr lIns="0" tIns="0" rIns="0" bIns="0" rtlCol="0" anchor="t">
              <a:spAutoFit/>
            </a:bodyPr>
            <a:lstStyle/>
            <a:p>
              <a:pPr marL="0" lvl="0" indent="0" algn="l">
                <a:lnSpc>
                  <a:spcPts val="4420"/>
                </a:lnSpc>
                <a:spcBef>
                  <a:spcPct val="0"/>
                </a:spcBef>
              </a:pPr>
              <a:r>
                <a:rPr lang="en-US" sz="3400">
                  <a:solidFill>
                    <a:srgbClr val="000000"/>
                  </a:solidFill>
                  <a:latin typeface="Hammersmith One"/>
                  <a:ea typeface="Hammersmith One"/>
                  <a:cs typeface="Hammersmith One"/>
                  <a:sym typeface="Hammersmith One"/>
                </a:rPr>
                <a:t>Preservación de la evidencia</a:t>
              </a:r>
            </a:p>
          </p:txBody>
        </p:sp>
        <p:sp>
          <p:nvSpPr>
            <p:cNvPr id="19" name="TextBox 19"/>
            <p:cNvSpPr txBox="1"/>
            <p:nvPr/>
          </p:nvSpPr>
          <p:spPr>
            <a:xfrm>
              <a:off x="0" y="681457"/>
              <a:ext cx="9021651" cy="1534372"/>
            </a:xfrm>
            <a:prstGeom prst="rect">
              <a:avLst/>
            </a:prstGeom>
          </p:spPr>
          <p:txBody>
            <a:bodyPr lIns="0" tIns="0" rIns="0" bIns="0" rtlCol="0" anchor="t">
              <a:spAutoFit/>
            </a:bodyPr>
            <a:lstStyle/>
            <a:p>
              <a:pPr algn="just">
                <a:lnSpc>
                  <a:spcPts val="3114"/>
                </a:lnSpc>
              </a:pPr>
              <a:r>
                <a:rPr lang="en-US" sz="2224">
                  <a:solidFill>
                    <a:srgbClr val="000000"/>
                  </a:solidFill>
                  <a:latin typeface="Clear Sans"/>
                  <a:ea typeface="Clear Sans"/>
                  <a:cs typeface="Clear Sans"/>
                  <a:sym typeface="Clear Sans"/>
                </a:rPr>
                <a:t>Consiste en examinar detalladamente las evidencias para reconstruir el incidente, determinar cómo ocurrió y quién podría ser el responsable.</a:t>
              </a:r>
            </a:p>
          </p:txBody>
        </p:sp>
      </p:grpSp>
      <p:grpSp>
        <p:nvGrpSpPr>
          <p:cNvPr id="20" name="Group 20"/>
          <p:cNvGrpSpPr/>
          <p:nvPr/>
        </p:nvGrpSpPr>
        <p:grpSpPr>
          <a:xfrm>
            <a:off x="10956513" y="5266424"/>
            <a:ext cx="6716865" cy="2185616"/>
            <a:chOff x="0" y="0"/>
            <a:chExt cx="8955820" cy="2914154"/>
          </a:xfrm>
        </p:grpSpPr>
        <p:sp>
          <p:nvSpPr>
            <p:cNvPr id="21" name="TextBox 21"/>
            <p:cNvSpPr txBox="1"/>
            <p:nvPr/>
          </p:nvSpPr>
          <p:spPr>
            <a:xfrm>
              <a:off x="0" y="-28575"/>
              <a:ext cx="8955820" cy="755015"/>
            </a:xfrm>
            <a:prstGeom prst="rect">
              <a:avLst/>
            </a:prstGeom>
          </p:spPr>
          <p:txBody>
            <a:bodyPr lIns="0" tIns="0" rIns="0" bIns="0" rtlCol="0" anchor="t">
              <a:spAutoFit/>
            </a:bodyPr>
            <a:lstStyle/>
            <a:p>
              <a:pPr marL="0" lvl="0" indent="0" algn="l">
                <a:lnSpc>
                  <a:spcPts val="4680"/>
                </a:lnSpc>
                <a:spcBef>
                  <a:spcPct val="0"/>
                </a:spcBef>
              </a:pPr>
              <a:r>
                <a:rPr lang="en-US" sz="3600">
                  <a:solidFill>
                    <a:srgbClr val="000000"/>
                  </a:solidFill>
                  <a:latin typeface="Hammersmith One"/>
                  <a:ea typeface="Hammersmith One"/>
                  <a:cs typeface="Hammersmith One"/>
                  <a:sym typeface="Hammersmith One"/>
                </a:rPr>
                <a:t>Análisis de la evidencia</a:t>
              </a:r>
            </a:p>
          </p:txBody>
        </p:sp>
        <p:sp>
          <p:nvSpPr>
            <p:cNvPr id="22" name="TextBox 22"/>
            <p:cNvSpPr txBox="1"/>
            <p:nvPr/>
          </p:nvSpPr>
          <p:spPr>
            <a:xfrm>
              <a:off x="0" y="810822"/>
              <a:ext cx="8955820" cy="2103332"/>
            </a:xfrm>
            <a:prstGeom prst="rect">
              <a:avLst/>
            </a:prstGeom>
          </p:spPr>
          <p:txBody>
            <a:bodyPr lIns="0" tIns="0" rIns="0" bIns="0" rtlCol="0" anchor="t">
              <a:spAutoFit/>
            </a:bodyPr>
            <a:lstStyle/>
            <a:p>
              <a:pPr algn="just">
                <a:lnSpc>
                  <a:spcPts val="3219"/>
                </a:lnSpc>
              </a:pPr>
              <a:r>
                <a:rPr lang="en-US" sz="2299">
                  <a:solidFill>
                    <a:srgbClr val="000000"/>
                  </a:solidFill>
                  <a:latin typeface="Clear Sans"/>
                  <a:ea typeface="Clear Sans"/>
                  <a:cs typeface="Clear Sans"/>
                  <a:sym typeface="Clear Sans"/>
                </a:rPr>
                <a:t>Consiste en examinar detalladamente las evidencias para reconstruir el incidente, determinar cómo ocurrió y quién podría ser el responsable.y fotos.</a:t>
              </a:r>
            </a:p>
          </p:txBody>
        </p:sp>
      </p:grpSp>
      <p:grpSp>
        <p:nvGrpSpPr>
          <p:cNvPr id="23" name="Group 23"/>
          <p:cNvGrpSpPr/>
          <p:nvPr/>
        </p:nvGrpSpPr>
        <p:grpSpPr>
          <a:xfrm>
            <a:off x="10956513" y="7850559"/>
            <a:ext cx="6716865" cy="2130275"/>
            <a:chOff x="0" y="0"/>
            <a:chExt cx="8955820" cy="2840366"/>
          </a:xfrm>
        </p:grpSpPr>
        <p:sp>
          <p:nvSpPr>
            <p:cNvPr id="24" name="TextBox 24"/>
            <p:cNvSpPr txBox="1"/>
            <p:nvPr/>
          </p:nvSpPr>
          <p:spPr>
            <a:xfrm>
              <a:off x="0" y="-38100"/>
              <a:ext cx="8955820" cy="717127"/>
            </a:xfrm>
            <a:prstGeom prst="rect">
              <a:avLst/>
            </a:prstGeom>
          </p:spPr>
          <p:txBody>
            <a:bodyPr lIns="0" tIns="0" rIns="0" bIns="0" rtlCol="0" anchor="t">
              <a:spAutoFit/>
            </a:bodyPr>
            <a:lstStyle/>
            <a:p>
              <a:pPr marL="0" lvl="0" indent="0" algn="l">
                <a:lnSpc>
                  <a:spcPts val="4420"/>
                </a:lnSpc>
                <a:spcBef>
                  <a:spcPct val="0"/>
                </a:spcBef>
              </a:pPr>
              <a:r>
                <a:rPr lang="en-US" sz="3400">
                  <a:solidFill>
                    <a:srgbClr val="000000"/>
                  </a:solidFill>
                  <a:latin typeface="Hammersmith One"/>
                  <a:ea typeface="Hammersmith One"/>
                  <a:cs typeface="Hammersmith One"/>
                  <a:sym typeface="Hammersmith One"/>
                </a:rPr>
                <a:t>Documentación del incidente</a:t>
              </a:r>
            </a:p>
          </p:txBody>
        </p:sp>
        <p:sp>
          <p:nvSpPr>
            <p:cNvPr id="25" name="TextBox 25"/>
            <p:cNvSpPr txBox="1"/>
            <p:nvPr/>
          </p:nvSpPr>
          <p:spPr>
            <a:xfrm>
              <a:off x="0" y="737034"/>
              <a:ext cx="8955820" cy="2103332"/>
            </a:xfrm>
            <a:prstGeom prst="rect">
              <a:avLst/>
            </a:prstGeom>
          </p:spPr>
          <p:txBody>
            <a:bodyPr lIns="0" tIns="0" rIns="0" bIns="0" rtlCol="0" anchor="t">
              <a:spAutoFit/>
            </a:bodyPr>
            <a:lstStyle/>
            <a:p>
              <a:pPr algn="just">
                <a:lnSpc>
                  <a:spcPts val="3219"/>
                </a:lnSpc>
              </a:pPr>
              <a:r>
                <a:rPr lang="en-US" sz="2299">
                  <a:solidFill>
                    <a:srgbClr val="000000"/>
                  </a:solidFill>
                  <a:latin typeface="Clear Sans"/>
                  <a:ea typeface="Clear Sans"/>
                  <a:cs typeface="Clear Sans"/>
                  <a:sym typeface="Clear Sans"/>
                </a:rPr>
                <a:t>mplica la creación de informes detallados que registren el proceso de investigación y los hallazgos, los cuales pueden ser utilizados en un contexto legal si es necesario.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2734</Words>
  <Application>Microsoft Office PowerPoint</Application>
  <PresentationFormat>Personalizado</PresentationFormat>
  <Paragraphs>223</Paragraphs>
  <Slides>25</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25</vt:i4>
      </vt:variant>
    </vt:vector>
  </HeadingPairs>
  <TitlesOfParts>
    <vt:vector size="36" baseType="lpstr">
      <vt:lpstr>Hammersmith One</vt:lpstr>
      <vt:lpstr>DM Sans</vt:lpstr>
      <vt:lpstr>Clear Sans Bold</vt:lpstr>
      <vt:lpstr>Arimo</vt:lpstr>
      <vt:lpstr>Calibri</vt:lpstr>
      <vt:lpstr>Clear Sans</vt:lpstr>
      <vt:lpstr>Clear Sans Medium</vt:lpstr>
      <vt:lpstr>DM Sans Bold</vt:lpstr>
      <vt:lpstr>Clear Sans Italics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Amarillo Profesional Degradado Desarrollo de Aplicación Planificación Presentación</dc:title>
  <cp:lastModifiedBy>User</cp:lastModifiedBy>
  <cp:revision>2</cp:revision>
  <dcterms:created xsi:type="dcterms:W3CDTF">2006-08-16T00:00:00Z</dcterms:created>
  <dcterms:modified xsi:type="dcterms:W3CDTF">2024-07-08T21:05:14Z</dcterms:modified>
  <dc:identifier>DAGJ__PXJl8</dc:identifier>
</cp:coreProperties>
</file>